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9" r:id="rId4"/>
    <p:sldMasterId id="2147483688" r:id="rId5"/>
    <p:sldMasterId id="2147483893" r:id="rId6"/>
    <p:sldMasterId id="2147483901" r:id="rId7"/>
    <p:sldMasterId id="2147483905" r:id="rId8"/>
    <p:sldMasterId id="2147483909" r:id="rId9"/>
    <p:sldMasterId id="2147483913" r:id="rId10"/>
    <p:sldMasterId id="2147483917" r:id="rId11"/>
    <p:sldMasterId id="2147483921" r:id="rId12"/>
    <p:sldMasterId id="2147483925" r:id="rId13"/>
    <p:sldMasterId id="2147483929" r:id="rId14"/>
    <p:sldMasterId id="2147483933" r:id="rId15"/>
    <p:sldMasterId id="2147483952" r:id="rId16"/>
  </p:sldMasterIdLst>
  <p:notesMasterIdLst>
    <p:notesMasterId r:id="rId121"/>
  </p:notesMasterIdLst>
  <p:handoutMasterIdLst>
    <p:handoutMasterId r:id="rId122"/>
  </p:handoutMasterIdLst>
  <p:sldIdLst>
    <p:sldId id="462" r:id="rId17"/>
    <p:sldId id="2038" r:id="rId18"/>
    <p:sldId id="1855" r:id="rId19"/>
    <p:sldId id="1856" r:id="rId20"/>
    <p:sldId id="1857" r:id="rId21"/>
    <p:sldId id="1868" r:id="rId22"/>
    <p:sldId id="1939" r:id="rId23"/>
    <p:sldId id="2037" r:id="rId24"/>
    <p:sldId id="1871" r:id="rId25"/>
    <p:sldId id="1874" r:id="rId26"/>
    <p:sldId id="1875" r:id="rId27"/>
    <p:sldId id="1876" r:id="rId28"/>
    <p:sldId id="1882" r:id="rId29"/>
    <p:sldId id="1883" r:id="rId30"/>
    <p:sldId id="1877" r:id="rId31"/>
    <p:sldId id="1878" r:id="rId32"/>
    <p:sldId id="1879" r:id="rId33"/>
    <p:sldId id="1884" r:id="rId34"/>
    <p:sldId id="1880" r:id="rId35"/>
    <p:sldId id="1885" r:id="rId36"/>
    <p:sldId id="2036" r:id="rId37"/>
    <p:sldId id="1888" r:id="rId38"/>
    <p:sldId id="1894" r:id="rId39"/>
    <p:sldId id="1895" r:id="rId40"/>
    <p:sldId id="1896" r:id="rId41"/>
    <p:sldId id="1940" r:id="rId42"/>
    <p:sldId id="2035" r:id="rId43"/>
    <p:sldId id="1898" r:id="rId44"/>
    <p:sldId id="1900" r:id="rId45"/>
    <p:sldId id="1901" r:id="rId46"/>
    <p:sldId id="1902" r:id="rId47"/>
    <p:sldId id="1903" r:id="rId48"/>
    <p:sldId id="1941" r:id="rId49"/>
    <p:sldId id="2034" r:id="rId50"/>
    <p:sldId id="1905" r:id="rId51"/>
    <p:sldId id="1908" r:id="rId52"/>
    <p:sldId id="1909" r:id="rId53"/>
    <p:sldId id="1910" r:id="rId54"/>
    <p:sldId id="1942" r:id="rId55"/>
    <p:sldId id="2033" r:id="rId56"/>
    <p:sldId id="1912" r:id="rId57"/>
    <p:sldId id="1914" r:id="rId58"/>
    <p:sldId id="1915" r:id="rId59"/>
    <p:sldId id="1916" r:id="rId60"/>
    <p:sldId id="1917" r:id="rId61"/>
    <p:sldId id="1920" r:id="rId62"/>
    <p:sldId id="2032" r:id="rId63"/>
    <p:sldId id="1919" r:id="rId64"/>
    <p:sldId id="1922" r:id="rId65"/>
    <p:sldId id="1923" r:id="rId66"/>
    <p:sldId id="1924" r:id="rId67"/>
    <p:sldId id="1943" r:id="rId68"/>
    <p:sldId id="1944" r:id="rId69"/>
    <p:sldId id="1945" r:id="rId70"/>
    <p:sldId id="1946" r:id="rId71"/>
    <p:sldId id="1947" r:id="rId72"/>
    <p:sldId id="1925" r:id="rId73"/>
    <p:sldId id="1948" r:id="rId74"/>
    <p:sldId id="2031" r:id="rId75"/>
    <p:sldId id="1927" r:id="rId76"/>
    <p:sldId id="1929" r:id="rId77"/>
    <p:sldId id="1930" r:id="rId78"/>
    <p:sldId id="1931" r:id="rId79"/>
    <p:sldId id="1933" r:id="rId80"/>
    <p:sldId id="1934" r:id="rId81"/>
    <p:sldId id="1935" r:id="rId82"/>
    <p:sldId id="1936" r:id="rId83"/>
    <p:sldId id="1949" r:id="rId84"/>
    <p:sldId id="2030" r:id="rId85"/>
    <p:sldId id="1938" r:id="rId86"/>
    <p:sldId id="1951" r:id="rId87"/>
    <p:sldId id="1952" r:id="rId88"/>
    <p:sldId id="1957" r:id="rId89"/>
    <p:sldId id="1958" r:id="rId90"/>
    <p:sldId id="1953" r:id="rId91"/>
    <p:sldId id="1954" r:id="rId92"/>
    <p:sldId id="1955" r:id="rId93"/>
    <p:sldId id="1956" r:id="rId94"/>
    <p:sldId id="2029" r:id="rId95"/>
    <p:sldId id="1960" r:id="rId96"/>
    <p:sldId id="1962" r:id="rId97"/>
    <p:sldId id="1963" r:id="rId98"/>
    <p:sldId id="1964" r:id="rId99"/>
    <p:sldId id="2133" r:id="rId100"/>
    <p:sldId id="2147" r:id="rId101"/>
    <p:sldId id="2148" r:id="rId102"/>
    <p:sldId id="1965" r:id="rId103"/>
    <p:sldId id="1966" r:id="rId104"/>
    <p:sldId id="1967" r:id="rId105"/>
    <p:sldId id="1968" r:id="rId106"/>
    <p:sldId id="1970" r:id="rId107"/>
    <p:sldId id="1971" r:id="rId108"/>
    <p:sldId id="1972" r:id="rId109"/>
    <p:sldId id="1973" r:id="rId110"/>
    <p:sldId id="1974" r:id="rId111"/>
    <p:sldId id="1975" r:id="rId112"/>
    <p:sldId id="1976" r:id="rId113"/>
    <p:sldId id="1977" r:id="rId114"/>
    <p:sldId id="2162" r:id="rId115"/>
    <p:sldId id="2164" r:id="rId116"/>
    <p:sldId id="2165" r:id="rId117"/>
    <p:sldId id="2166" r:id="rId118"/>
    <p:sldId id="2167" r:id="rId119"/>
    <p:sldId id="264" r:id="rId120"/>
  </p:sldIdLst>
  <p:sldSz cx="12192000" cy="6858000"/>
  <p:notesSz cx="6858000" cy="9144000"/>
  <p:custDataLst>
    <p:tags r:id="rId1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5344" autoAdjust="0"/>
  </p:normalViewPr>
  <p:slideViewPr>
    <p:cSldViewPr snapToGrid="0">
      <p:cViewPr varScale="1">
        <p:scale>
          <a:sx n="60" d="100"/>
          <a:sy n="60" d="100"/>
        </p:scale>
        <p:origin x="128" y="48"/>
      </p:cViewPr>
      <p:guideLst>
        <p:guide orient="horz" pos="592"/>
        <p:guide pos="37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tags" Target="tags/tag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commentAuthors" Target="commentAuthors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基础命令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命令基础格式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无论是什么命令，用于什么用途，在</a:t>
            </a:r>
            <a:r>
              <a:rPr lang="en-US" altLang="zh-CN"/>
              <a:t>Linux</a:t>
            </a:r>
            <a:r>
              <a:rPr lang="zh-CN" altLang="en-US"/>
              <a:t>中，命令有其通用的格式：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command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命令本身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-options</a:t>
            </a:r>
            <a:r>
              <a:rPr lang="zh-CN" altLang="en-US"/>
              <a:t>：</a:t>
            </a:r>
            <a:r>
              <a:rPr lang="en-US" altLang="zh-CN"/>
              <a:t>[</a:t>
            </a:r>
            <a:r>
              <a:rPr lang="zh-CN" altLang="en-US"/>
              <a:t>可选，非必填</a:t>
            </a:r>
            <a:r>
              <a:rPr lang="en-US" altLang="zh-CN"/>
              <a:t>]</a:t>
            </a:r>
            <a:r>
              <a:rPr lang="zh-CN" altLang="en-US"/>
              <a:t>命令的一些选项，可以通过选项控制命令的行为细节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parameter</a:t>
            </a:r>
            <a:r>
              <a:rPr lang="zh-CN" altLang="en-US"/>
              <a:t>：</a:t>
            </a:r>
            <a:r>
              <a:rPr lang="en-US" altLang="zh-CN">
                <a:sym typeface="+mn-ea"/>
              </a:rPr>
              <a:t>[</a:t>
            </a:r>
            <a:r>
              <a:rPr lang="zh-CN" altLang="en-US">
                <a:sym typeface="+mn-ea"/>
              </a:rPr>
              <a:t>可选，非必填</a:t>
            </a:r>
            <a:r>
              <a:rPr lang="en-US" altLang="zh-CN">
                <a:sym typeface="+mn-ea"/>
              </a:rPr>
              <a:t>]</a:t>
            </a:r>
            <a:r>
              <a:rPr lang="zh-CN" altLang="en-US"/>
              <a:t>命令的参数，多数用于命令的指向目标等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语法中的</a:t>
            </a:r>
            <a:r>
              <a:rPr lang="en-US" altLang="zh-CN" sz="1200">
                <a:solidFill>
                  <a:srgbClr val="FF0000"/>
                </a:solidFill>
              </a:rPr>
              <a:t>[]</a:t>
            </a:r>
            <a:r>
              <a:rPr lang="zh-CN" altLang="en-US" sz="1200">
                <a:solidFill>
                  <a:srgbClr val="FF0000"/>
                </a:solidFill>
              </a:rPr>
              <a:t>，表示可选的意思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下面，让我们学习第一个</a:t>
            </a:r>
            <a:r>
              <a:rPr lang="en-US" altLang="zh-CN"/>
              <a:t>Linux</a:t>
            </a:r>
            <a:r>
              <a:rPr lang="zh-CN" altLang="en-US"/>
              <a:t>命令：</a:t>
            </a:r>
            <a:r>
              <a:rPr lang="en-US" altLang="zh-CN"/>
              <a:t>ls</a:t>
            </a:r>
            <a:r>
              <a:rPr lang="zh-CN" altLang="en-US"/>
              <a:t>命令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并通过它，去理解命令的基础格式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166620"/>
            <a:ext cx="3028950" cy="352425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215" y="5052695"/>
            <a:ext cx="16510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命令的选项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我们学习的一系列</a:t>
            </a:r>
            <a:r>
              <a:rPr lang="en-US" altLang="zh-CN"/>
              <a:t>Linux</a:t>
            </a:r>
            <a:r>
              <a:rPr lang="zh-CN" altLang="en-US"/>
              <a:t>命令，它们所拥有的选项都是非常多的。</a:t>
            </a:r>
          </a:p>
          <a:p>
            <a:r>
              <a:rPr lang="zh-CN" altLang="en-US"/>
              <a:t>比如，简单的</a:t>
            </a:r>
            <a:r>
              <a:rPr lang="en-US" altLang="zh-CN"/>
              <a:t>ls</a:t>
            </a:r>
            <a:r>
              <a:rPr lang="zh-CN" altLang="en-US"/>
              <a:t>命令就有：</a:t>
            </a:r>
          </a:p>
          <a:p>
            <a:r>
              <a:rPr lang="en-US" altLang="zh-CN"/>
              <a:t>-a -A -b -c -C -d -D -f -F -g -G -h -H -i -I -k -l -L -m -n -N -o -p -q -Q -r-R -s -S -t -T -u -U -v -w -x -X -1</a:t>
            </a:r>
          </a:p>
          <a:p>
            <a:r>
              <a:rPr lang="zh-CN" altLang="en-US"/>
              <a:t>等选项，可以发现选项是极其多的。</a:t>
            </a:r>
          </a:p>
          <a:p>
            <a:endParaRPr lang="zh-CN" altLang="en-US"/>
          </a:p>
          <a:p>
            <a:r>
              <a:rPr lang="zh-CN" altLang="en-US"/>
              <a:t>课程中，</a:t>
            </a:r>
            <a:r>
              <a:rPr lang="en-US" altLang="zh-CN"/>
              <a:t> </a:t>
            </a:r>
            <a:r>
              <a:rPr lang="zh-CN" altLang="en-US"/>
              <a:t>并不会将全部的选项都进行讲解，否则，一个</a:t>
            </a:r>
            <a:r>
              <a:rPr lang="en-US" altLang="zh-CN"/>
              <a:t>ls</a:t>
            </a:r>
            <a:r>
              <a:rPr lang="zh-CN" altLang="en-US"/>
              <a:t>命令就可能讲解</a:t>
            </a:r>
            <a:r>
              <a:rPr lang="en-US" altLang="zh-CN"/>
              <a:t>2</a:t>
            </a:r>
            <a:r>
              <a:rPr lang="zh-CN" altLang="en-US"/>
              <a:t>小时之久。</a:t>
            </a:r>
          </a:p>
          <a:p>
            <a:r>
              <a:rPr lang="zh-CN" altLang="en-US"/>
              <a:t>课程中，会对常见的选项进行讲解，</a:t>
            </a:r>
            <a:r>
              <a:rPr lang="en-US" altLang="zh-CN"/>
              <a:t> </a:t>
            </a:r>
            <a:r>
              <a:rPr lang="zh-CN" altLang="en-US"/>
              <a:t>足够满足绝大多数的学习、工作场景。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查看命令帮助和手册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如果想要对命令的其它选项进行查阅，可以通过如下方式：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任何命令都支持：</a:t>
            </a:r>
            <a:r>
              <a:rPr lang="en-US" altLang="zh-CN"/>
              <a:t>--help </a:t>
            </a:r>
            <a:r>
              <a:rPr lang="zh-CN" altLang="en-US"/>
              <a:t>选项，</a:t>
            </a:r>
            <a:r>
              <a:rPr lang="en-US" altLang="zh-CN"/>
              <a:t> </a:t>
            </a:r>
            <a:r>
              <a:rPr lang="zh-CN" altLang="en-US"/>
              <a:t>可以通过这个选项，查看命令的帮助。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如：</a:t>
            </a:r>
            <a:r>
              <a:rPr lang="en-US" altLang="zh-CN"/>
              <a:t>ls --help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会列出</a:t>
            </a:r>
            <a:r>
              <a:rPr lang="en-US" altLang="zh-CN"/>
              <a:t>ls</a:t>
            </a:r>
            <a:r>
              <a:rPr lang="zh-CN" altLang="en-US"/>
              <a:t>命令的帮助文档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帮助文档会简单的对命令的使用方式进行说明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1690" y="3334385"/>
            <a:ext cx="4870450" cy="1727200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查看命令帮助和手册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如果想要查看命令的详细手册，可以通过</a:t>
            </a:r>
            <a:r>
              <a:rPr lang="en-US" altLang="zh-CN"/>
              <a:t>man</a:t>
            </a:r>
            <a:r>
              <a:rPr lang="zh-CN" altLang="en-US"/>
              <a:t>（</a:t>
            </a:r>
            <a:r>
              <a:rPr lang="en-US" altLang="zh-CN"/>
              <a:t>manual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手册）命令查看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比如：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 ls</a:t>
            </a:r>
            <a:r>
              <a:rPr lang="zh-CN" altLang="en-US"/>
              <a:t>，就是查看</a:t>
            </a:r>
            <a:r>
              <a:rPr lang="en-US" altLang="zh-CN"/>
              <a:t>ls</a:t>
            </a:r>
            <a:r>
              <a:rPr lang="zh-CN" altLang="en-US"/>
              <a:t>命令的详细手册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 cd</a:t>
            </a:r>
            <a:r>
              <a:rPr lang="zh-CN" altLang="en-US"/>
              <a:t>，就是查看</a:t>
            </a:r>
            <a:r>
              <a:rPr lang="en-US" altLang="zh-CN"/>
              <a:t>cd</a:t>
            </a:r>
            <a:r>
              <a:rPr lang="zh-CN" altLang="en-US"/>
              <a:t>命令的详细手册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大多数手册都是全英文的，如果阅读吃力，可以通过重定向符：</a:t>
            </a:r>
            <a:r>
              <a:rPr lang="en-US" altLang="zh-CN"/>
              <a:t>man ls &gt; ls-man.txt</a:t>
            </a:r>
            <a:r>
              <a:rPr lang="zh-CN" altLang="en-US"/>
              <a:t>，输出手册到文件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然后通过翻译软件翻译内容查看哦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5" y="3342640"/>
            <a:ext cx="6762750" cy="2368550"/>
          </a:xfrm>
          <a:prstGeom prst="rect">
            <a:avLst/>
          </a:prstGeom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命令的选项非常多，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课程中仅仅讲解常见的，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满足绝大多数使用场景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如需详细的命令说明，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查看命令帮助，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--help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查看命令手册，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man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命令的作用是列出目录下的内容，语法细节如下：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-a -l -h 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可选</a:t>
            </a:r>
            <a:r>
              <a:rPr lang="zh-CN" altLang="en-US"/>
              <a:t>的选项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路径是此命令</a:t>
            </a:r>
            <a:r>
              <a:rPr lang="zh-CN" altLang="en-US">
                <a:solidFill>
                  <a:srgbClr val="FF0000"/>
                </a:solidFill>
              </a:rPr>
              <a:t>可选</a:t>
            </a:r>
            <a:r>
              <a:rPr lang="zh-CN" altLang="en-US"/>
              <a:t>的参数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当不使用选项和参数，直接使用</a:t>
            </a:r>
            <a:r>
              <a:rPr lang="en-US" altLang="zh-CN"/>
              <a:t>ls</a:t>
            </a:r>
            <a:r>
              <a:rPr lang="zh-CN" altLang="en-US"/>
              <a:t>命令本体，表示：以平铺形式，列出当前工作目录下的内容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216217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3843020"/>
            <a:ext cx="8413750" cy="628650"/>
          </a:xfrm>
          <a:prstGeom prst="rect">
            <a:avLst/>
          </a:prstGeom>
        </p:spPr>
      </p:pic>
      <p:pic>
        <p:nvPicPr>
          <p:cNvPr id="6" name="图片 5" descr="01 (4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805" y="5003800"/>
            <a:ext cx="1685290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HOME</a:t>
            </a:r>
            <a:r>
              <a:t>目录和工作目录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25420" y="2181225"/>
            <a:ext cx="8684260" cy="3694430"/>
          </a:xfrm>
        </p:spPr>
        <p:txBody>
          <a:bodyPr/>
          <a:lstStyle/>
          <a:p>
            <a:r>
              <a:rPr lang="zh-CN" altLang="en-US"/>
              <a:t>直接输入</a:t>
            </a:r>
            <a:r>
              <a:rPr lang="en-US" altLang="zh-CN"/>
              <a:t>ls</a:t>
            </a:r>
            <a:r>
              <a:rPr lang="zh-CN" altLang="en-US"/>
              <a:t>命令，表示列出当前工作目录下的内容，当前工作目录是？</a:t>
            </a:r>
          </a:p>
          <a:p>
            <a:r>
              <a:rPr lang="en-US" altLang="zh-CN"/>
              <a:t>Linux</a:t>
            </a:r>
            <a:r>
              <a:rPr lang="zh-CN" altLang="en-US"/>
              <a:t>系统的命令行终端，在启动的时候，默认会加载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当前登录用户的</a:t>
            </a:r>
            <a:r>
              <a:rPr lang="en-US" altLang="zh-CN"/>
              <a:t>HOME</a:t>
            </a:r>
            <a:r>
              <a:rPr lang="zh-CN" altLang="en-US"/>
              <a:t>目录作为当前工作目录，所以</a:t>
            </a:r>
            <a:r>
              <a:rPr lang="en-US" altLang="zh-CN"/>
              <a:t>ls</a:t>
            </a:r>
            <a:r>
              <a:rPr lang="zh-CN" altLang="en-US"/>
              <a:t>命令列出的是</a:t>
            </a:r>
            <a:r>
              <a:rPr lang="en-US" altLang="zh-CN"/>
              <a:t>HOME</a:t>
            </a:r>
            <a:r>
              <a:rPr lang="zh-CN" altLang="en-US"/>
              <a:t>目录的内容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HOME</a:t>
            </a:r>
            <a:r>
              <a:rPr lang="zh-CN" altLang="en-US"/>
              <a:t>目录：每个</a:t>
            </a:r>
            <a:r>
              <a:rPr lang="en-US" altLang="zh-CN"/>
              <a:t>Linux</a:t>
            </a:r>
            <a:r>
              <a:rPr lang="zh-CN" altLang="en-US"/>
              <a:t>操作用户在</a:t>
            </a:r>
            <a:r>
              <a:rPr lang="en-US" altLang="zh-CN"/>
              <a:t>Linux</a:t>
            </a:r>
            <a:r>
              <a:rPr lang="zh-CN" altLang="en-US"/>
              <a:t>系统的个人账户目录，路径在：</a:t>
            </a:r>
            <a:r>
              <a:rPr lang="en-US" altLang="zh-CN"/>
              <a:t>/home/</a:t>
            </a:r>
            <a:r>
              <a:rPr lang="zh-CN" altLang="en-US"/>
              <a:t>用户名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如，图中的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用户是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itheima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，其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目录是：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/home/itheima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系统，均设有用户的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目录，如图：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0" y="1714500"/>
            <a:ext cx="2267585" cy="2267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420" y="1638300"/>
            <a:ext cx="6251575" cy="467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0" y="4542155"/>
            <a:ext cx="464248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4338955"/>
            <a:ext cx="3943985" cy="2366645"/>
          </a:xfrm>
          <a:prstGeom prst="rect">
            <a:avLst/>
          </a:prstGeom>
        </p:spPr>
      </p:pic>
      <p:pic>
        <p:nvPicPr>
          <p:cNvPr id="7" name="图片 6" descr="01 (4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725" y="4606290"/>
            <a:ext cx="2099310" cy="209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命令的参数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20405" y="1656000"/>
            <a:ext cx="10698800" cy="4219575"/>
          </a:xfrm>
        </p:spPr>
        <p:txBody>
          <a:bodyPr/>
          <a:lstStyle/>
          <a:p>
            <a:r>
              <a:rPr lang="zh-CN" altLang="en-US"/>
              <a:t>刚刚展示了，直接使用</a:t>
            </a:r>
            <a:r>
              <a:rPr lang="en-US" altLang="zh-CN"/>
              <a:t>ls</a:t>
            </a:r>
            <a:r>
              <a:rPr lang="zh-CN" altLang="en-US"/>
              <a:t>命令，并未使用选项和参数。</a:t>
            </a:r>
          </a:p>
          <a:p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ls</a:t>
            </a:r>
            <a:r>
              <a:rPr lang="zh-CN" altLang="en-US"/>
              <a:t>的选项和参数具体有什么作用呢？首先我们先来看参数。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/>
              <a:t>ls</a:t>
            </a:r>
            <a:r>
              <a:rPr lang="zh-CN" altLang="en-US"/>
              <a:t>不使用参数，表示列出：当前工作目录的内容，即用户的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当使用参数，</a:t>
            </a:r>
            <a:r>
              <a:rPr lang="en-US" altLang="zh-CN">
                <a:sym typeface="+mn-ea"/>
              </a:rPr>
              <a:t>ls</a:t>
            </a:r>
            <a:r>
              <a:rPr lang="zh-CN" altLang="en-US">
                <a:sym typeface="+mn-ea"/>
              </a:rPr>
              <a:t>命令的参数表示：指定一个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路径，列出指定路径的内容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通过</a:t>
            </a:r>
            <a:r>
              <a:rPr lang="en-US" altLang="zh-CN"/>
              <a:t>ls /  </a:t>
            </a:r>
            <a:r>
              <a:rPr lang="zh-CN" altLang="en-US"/>
              <a:t>列出了根目录的内容，我们可以打开</a:t>
            </a:r>
            <a:r>
              <a:rPr lang="en-US" altLang="zh-CN"/>
              <a:t>VMware</a:t>
            </a:r>
            <a:r>
              <a:rPr lang="zh-CN" altLang="en-US"/>
              <a:t>，在</a:t>
            </a:r>
            <a:r>
              <a:rPr lang="en-US" altLang="zh-CN"/>
              <a:t>Linux</a:t>
            </a:r>
            <a:r>
              <a:rPr lang="zh-CN" altLang="en-US"/>
              <a:t>的图形化中对照一下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10565" y="2132965"/>
            <a:ext cx="3028950" cy="30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4224020"/>
            <a:ext cx="6877050" cy="371475"/>
          </a:xfrm>
          <a:prstGeom prst="rect">
            <a:avLst/>
          </a:prstGeom>
        </p:spPr>
      </p:pic>
      <p:pic>
        <p:nvPicPr>
          <p:cNvPr id="5" name="图片 4" descr="01 (4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245" y="5031740"/>
            <a:ext cx="167195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ls</a:t>
            </a:r>
            <a:r>
              <a:rPr>
                <a:sym typeface="+mn-ea"/>
              </a:rPr>
              <a:t>命令的参数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对照一下命令行的结果和图形化查看的结果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67776" b="41233"/>
          <a:stretch>
            <a:fillRect/>
          </a:stretch>
        </p:blipFill>
        <p:spPr>
          <a:xfrm>
            <a:off x="824865" y="3001645"/>
            <a:ext cx="2096770" cy="2294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01645"/>
            <a:ext cx="5809615" cy="348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" y="2138045"/>
            <a:ext cx="6877050" cy="371475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775" y="5229225"/>
            <a:ext cx="1453515" cy="14535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ls </a:t>
            </a:r>
            <a:r>
              <a:rPr>
                <a:sym typeface="+mn-ea"/>
              </a:rPr>
              <a:t>命令的</a:t>
            </a:r>
            <a:r>
              <a:rPr lang="en-US" altLang="zh-CN">
                <a:sym typeface="+mn-ea"/>
              </a:rPr>
              <a:t> -a</a:t>
            </a:r>
            <a:r>
              <a:rPr>
                <a:sym typeface="+mn-ea"/>
              </a:rP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如下语法，</a:t>
            </a:r>
            <a:r>
              <a:rPr lang="en-US" altLang="zh-CN"/>
              <a:t>ls</a:t>
            </a:r>
            <a:r>
              <a:rPr lang="zh-CN" altLang="en-US"/>
              <a:t>命令是可以使用选项的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-a</a:t>
            </a:r>
            <a:r>
              <a:rPr lang="zh-CN" altLang="en-US"/>
              <a:t>选项，表示：</a:t>
            </a:r>
            <a:r>
              <a:rPr lang="en-US" altLang="zh-CN"/>
              <a:t>all</a:t>
            </a:r>
            <a:r>
              <a:rPr lang="zh-CN" altLang="en-US"/>
              <a:t>的意思，即列出全部文件（包含隐藏的文件</a:t>
            </a:r>
            <a:r>
              <a:rPr lang="en-US" altLang="zh-CN"/>
              <a:t>/</a:t>
            </a:r>
            <a:r>
              <a:rPr lang="zh-CN" altLang="en-US"/>
              <a:t>文件夹）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可以看到，</a:t>
            </a:r>
            <a:r>
              <a:rPr lang="en-US" altLang="zh-CN"/>
              <a:t>ls -a </a:t>
            </a:r>
            <a:r>
              <a:rPr lang="zh-CN" altLang="en-US"/>
              <a:t>对比</a:t>
            </a:r>
            <a:r>
              <a:rPr lang="en-US" altLang="zh-CN"/>
              <a:t> ls </a:t>
            </a:r>
            <a:r>
              <a:rPr lang="zh-CN" altLang="en-US"/>
              <a:t>列出的内容更多了。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图中以</a:t>
            </a:r>
            <a:r>
              <a:rPr lang="en-US" altLang="zh-CN"/>
              <a:t>.</a:t>
            </a:r>
            <a:r>
              <a:rPr lang="zh-CN" altLang="en-US"/>
              <a:t>开头的，表示是</a:t>
            </a:r>
            <a:r>
              <a:rPr lang="en-US" altLang="zh-CN"/>
              <a:t>Linux</a:t>
            </a:r>
            <a:r>
              <a:rPr lang="zh-CN" altLang="en-US"/>
              <a:t>系统的隐藏文件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文件夹（只要以</a:t>
            </a:r>
            <a:r>
              <a:rPr lang="en-US" altLang="zh-CN">
                <a:sym typeface="+mn-ea"/>
              </a:rPr>
              <a:t>.</a:t>
            </a:r>
            <a:r>
              <a:rPr lang="zh-CN" altLang="en-US">
                <a:sym typeface="+mn-ea"/>
              </a:rPr>
              <a:t>开头，就能自动隐藏）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只有通过</a:t>
            </a:r>
            <a:r>
              <a:rPr lang="en-US" altLang="zh-CN"/>
              <a:t>-a</a:t>
            </a:r>
            <a:r>
              <a:rPr lang="zh-CN" altLang="en-US"/>
              <a:t>选项，才能看到这些隐藏的文件</a:t>
            </a:r>
            <a:r>
              <a:rPr lang="en-US" altLang="zh-CN"/>
              <a:t>/</a:t>
            </a:r>
            <a:r>
              <a:rPr lang="zh-CN" altLang="en-US"/>
              <a:t>文件夹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216217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3013710"/>
            <a:ext cx="7829550" cy="1504950"/>
          </a:xfrm>
          <a:prstGeom prst="rect">
            <a:avLst/>
          </a:prstGeom>
        </p:spPr>
      </p:pic>
      <p:pic>
        <p:nvPicPr>
          <p:cNvPr id="6" name="图片 5" descr="01 (4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940" y="4983480"/>
            <a:ext cx="1713230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命令的</a:t>
            </a:r>
            <a:r>
              <a:rPr lang="en-US" altLang="zh-CN"/>
              <a:t> -l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-l</a:t>
            </a:r>
            <a:r>
              <a:rPr lang="zh-CN" altLang="en-US"/>
              <a:t>选项，表示：以列表（竖向排列）的形式展示内容，并展示更多信息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-l</a:t>
            </a:r>
            <a:r>
              <a:rPr lang="zh-CN" altLang="en-US"/>
              <a:t>选项其实和图形化中，文件夹以列表形式排列是一个意思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1724025"/>
            <a:ext cx="3753485" cy="3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55" y="2466975"/>
            <a:ext cx="5699760" cy="3420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2466975"/>
            <a:ext cx="4972050" cy="3057525"/>
          </a:xfrm>
          <a:prstGeom prst="rect">
            <a:avLst/>
          </a:prstGeom>
        </p:spPr>
      </p:pic>
      <p:pic>
        <p:nvPicPr>
          <p:cNvPr id="5" name="图片 4" descr="01 (4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490" y="5213985"/>
            <a:ext cx="1468120" cy="1468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命令选项的组合使用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语法中的选项是可以组合使用的，比如学习的</a:t>
            </a:r>
            <a:r>
              <a:rPr lang="en-US" altLang="zh-CN"/>
              <a:t>-a</a:t>
            </a:r>
            <a:r>
              <a:rPr lang="zh-CN" altLang="en-US"/>
              <a:t>和</a:t>
            </a:r>
            <a:r>
              <a:rPr lang="en-US" altLang="zh-CN"/>
              <a:t>-l</a:t>
            </a:r>
            <a:r>
              <a:rPr lang="zh-CN" altLang="en-US"/>
              <a:t>可以组合应用。</a:t>
            </a:r>
          </a:p>
          <a:p>
            <a:r>
              <a:rPr lang="zh-CN" altLang="en-US"/>
              <a:t>写法：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-l 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-al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上述三种写法，都是一样的，表示同时应用</a:t>
            </a:r>
            <a:r>
              <a:rPr lang="en-US" altLang="zh-CN"/>
              <a:t>-l</a:t>
            </a:r>
            <a:r>
              <a:rPr lang="zh-CN" altLang="en-US"/>
              <a:t>和</a:t>
            </a:r>
            <a:r>
              <a:rPr lang="en-US" altLang="zh-CN"/>
              <a:t>-a</a:t>
            </a:r>
            <a:r>
              <a:rPr lang="zh-CN" altLang="en-US"/>
              <a:t>的功能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2174875"/>
            <a:ext cx="3228975" cy="3557905"/>
          </a:xfrm>
          <a:prstGeom prst="rect">
            <a:avLst/>
          </a:prstGeom>
        </p:spPr>
      </p:pic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185" y="5073015"/>
            <a:ext cx="158813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选项和参数的组合使用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除了选项本身可以组合以外，选项和参数也可以一起使用。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157095"/>
            <a:ext cx="4305300" cy="4124325"/>
          </a:xfrm>
          <a:prstGeom prst="rect">
            <a:avLst/>
          </a:prstGeom>
        </p:spPr>
      </p:pic>
      <p:pic>
        <p:nvPicPr>
          <p:cNvPr id="5" name="图片 4" descr="01 (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880" y="4751070"/>
            <a:ext cx="1896745" cy="1896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 </a:t>
            </a:r>
            <a:r>
              <a:t>命令的</a:t>
            </a:r>
            <a:r>
              <a:rPr lang="en-US" altLang="zh-CN"/>
              <a:t> -h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-h </a:t>
            </a:r>
            <a:r>
              <a:rPr lang="zh-CN" altLang="en-US"/>
              <a:t>表示以易于阅读的形式，列出文件大小，如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M</a:t>
            </a:r>
            <a:r>
              <a:rPr lang="zh-CN" altLang="en-US"/>
              <a:t>、</a:t>
            </a:r>
            <a:r>
              <a:rPr lang="en-US" altLang="zh-CN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-h</a:t>
            </a:r>
            <a:r>
              <a:rPr lang="zh-CN" altLang="en-US"/>
              <a:t>选项必须要搭配</a:t>
            </a:r>
            <a:r>
              <a:rPr lang="en-US" altLang="zh-CN"/>
              <a:t> -l </a:t>
            </a:r>
            <a:r>
              <a:rPr lang="zh-CN" altLang="en-US"/>
              <a:t>一起使用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172402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3033395"/>
            <a:ext cx="3468370" cy="3322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65" y="3033395"/>
            <a:ext cx="3714750" cy="330708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606925" y="4494530"/>
            <a:ext cx="1714500" cy="4000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使用</a:t>
            </a:r>
            <a:r>
              <a:rPr lang="en-US" altLang="zh-CN" sz="1600"/>
              <a:t>-h</a:t>
            </a:r>
            <a:r>
              <a:rPr lang="zh-CN" altLang="en-US" sz="1600"/>
              <a:t>选项后</a:t>
            </a:r>
          </a:p>
        </p:txBody>
      </p:sp>
      <p:pic>
        <p:nvPicPr>
          <p:cNvPr id="8" name="图片 7" descr="01 (5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6560" y="4795520"/>
            <a:ext cx="18516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492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1. Linux</a:t>
            </a:r>
            <a:r>
              <a:rPr lang="zh-CN" altLang="en-US"/>
              <a:t>命令的基础格式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2. ls</a:t>
            </a:r>
            <a:r>
              <a:rPr lang="zh-CN" altLang="en-US"/>
              <a:t>命令的语法和作用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-a</a:t>
            </a:r>
            <a:r>
              <a:rPr lang="zh-CN" altLang="en-US" sz="1400"/>
              <a:t>列出全部内容、</a:t>
            </a:r>
            <a:r>
              <a:rPr lang="en-US" altLang="zh-CN" sz="1400"/>
              <a:t>-l</a:t>
            </a:r>
            <a:r>
              <a:rPr lang="zh-CN" altLang="en-US" sz="1400"/>
              <a:t>以列表展示、</a:t>
            </a:r>
            <a:r>
              <a:rPr lang="en-US" altLang="zh-CN" sz="1400"/>
              <a:t>-h</a:t>
            </a:r>
            <a:r>
              <a:rPr lang="zh-CN" altLang="en-US" sz="1400"/>
              <a:t>更易读的大小显示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参数表示要列出内容的路径，不提供即列出当前工作目录内容</a:t>
            </a:r>
          </a:p>
          <a:p>
            <a:pPr marL="0" algn="l">
              <a:lnSpc>
                <a:spcPct val="140000"/>
              </a:lnSpc>
              <a:buNone/>
            </a:pPr>
            <a:r>
              <a:rPr lang="zh-CN" altLang="en-US" sz="1800">
                <a:sym typeface="+mn-ea"/>
              </a:rPr>
              <a:t>3. 当前工作目录和HOME目录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sym typeface="+mn-ea"/>
              </a:rPr>
              <a:t>Linux终端（命令行）启动后默认价值HOME目录作为当前工作的目录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sym typeface="+mn-ea"/>
              </a:rPr>
              <a:t>HOME目录指：用户在系统内的专属目录</a:t>
            </a:r>
          </a:p>
          <a:p>
            <a:pPr marL="0" algn="l">
              <a:lnSpc>
                <a:spcPct val="140000"/>
              </a:lnSpc>
              <a:buNone/>
            </a:pPr>
            <a:r>
              <a:rPr lang="zh-CN" altLang="en-US" sz="1800">
                <a:sym typeface="+mn-ea"/>
              </a:rPr>
              <a:t>4. 隐藏文件\文件夹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在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系统中，以</a:t>
            </a:r>
            <a:r>
              <a:rPr lang="en-US" altLang="zh-CN" sz="1400">
                <a:sym typeface="+mn-ea"/>
              </a:rPr>
              <a:t>”.”</a:t>
            </a:r>
            <a:r>
              <a:rPr lang="zh-CN" altLang="en-US" sz="1400">
                <a:sym typeface="+mn-ea"/>
              </a:rPr>
              <a:t>开头的文件</a:t>
            </a:r>
            <a:r>
              <a:rPr lang="en-US" altLang="zh-CN" sz="1400">
                <a:sym typeface="+mn-ea"/>
              </a:rPr>
              <a:t>\</a:t>
            </a:r>
            <a:r>
              <a:rPr lang="zh-CN" altLang="en-US" sz="1400">
                <a:sym typeface="+mn-ea"/>
              </a:rPr>
              <a:t>文件夹会自动隐藏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只有通过</a:t>
            </a:r>
            <a:r>
              <a:rPr lang="en-US" altLang="zh-CN" sz="1400">
                <a:sym typeface="+mn-ea"/>
              </a:rPr>
              <a:t>-a</a:t>
            </a:r>
            <a:r>
              <a:rPr lang="zh-CN" altLang="en-US" sz="1400">
                <a:sym typeface="+mn-ea"/>
              </a:rPr>
              <a:t>选项才可以展示出来</a:t>
            </a:r>
            <a:endParaRPr sz="1400">
              <a:sym typeface="+mn-ea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5345430" y="2305050"/>
            <a:ext cx="3324860" cy="33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30" y="1463040"/>
            <a:ext cx="302895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6294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cd</a:t>
            </a:r>
            <a:r>
              <a:rPr lang="zh-CN" altLang="en-US">
                <a:solidFill>
                  <a:srgbClr val="FF0000"/>
                </a:solidFill>
              </a:rPr>
              <a:t>切换工作目录命令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pwd</a:t>
            </a:r>
            <a:r>
              <a:rPr lang="zh-CN" altLang="en-US">
                <a:solidFill>
                  <a:srgbClr val="FF0000"/>
                </a:solidFill>
              </a:rPr>
              <a:t>展示当前工作目录命令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cd </a:t>
            </a:r>
            <a:r>
              <a:t>切换工作目录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Linux</a:t>
            </a:r>
            <a:r>
              <a:rPr lang="zh-CN" altLang="en-US"/>
              <a:t>终端（命令行）打开的时候，会默认以用户的</a:t>
            </a:r>
            <a:r>
              <a:rPr lang="en-US" altLang="zh-CN"/>
              <a:t>HOME</a:t>
            </a:r>
            <a:r>
              <a:rPr lang="zh-CN" altLang="en-US"/>
              <a:t>目录作为当前的工作目录</a:t>
            </a:r>
          </a:p>
          <a:p>
            <a:r>
              <a:rPr lang="zh-CN" altLang="en-US"/>
              <a:t>我们可以通过</a:t>
            </a:r>
            <a:r>
              <a:rPr lang="en-US" altLang="zh-CN"/>
              <a:t>cd</a:t>
            </a:r>
            <a:r>
              <a:rPr lang="zh-CN" altLang="en-US"/>
              <a:t>命令，更改当前所在的工作目录。</a:t>
            </a:r>
          </a:p>
          <a:p>
            <a:r>
              <a:rPr lang="en-US" altLang="zh-CN"/>
              <a:t>cd</a:t>
            </a:r>
            <a:r>
              <a:rPr lang="zh-CN" altLang="en-US"/>
              <a:t>命令来自英文：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hange 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cd</a:t>
            </a:r>
            <a:r>
              <a:rPr lang="zh-CN" altLang="en-US"/>
              <a:t>命令无需选项，只有参数，表示要切换到哪个目录下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cd</a:t>
            </a:r>
            <a:r>
              <a:rPr lang="zh-CN" altLang="en-US"/>
              <a:t>命令直接执行，不写参数，表示回到用户的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65" y="2980690"/>
            <a:ext cx="1640840" cy="346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4250055"/>
            <a:ext cx="700087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pwd </a:t>
            </a:r>
            <a:r>
              <a:t>查看当前工作目录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ls</a:t>
            </a:r>
            <a:r>
              <a:rPr lang="zh-CN" altLang="en-US"/>
              <a:t>来验证当前的工作目录，其实是不恰当的。</a:t>
            </a:r>
          </a:p>
          <a:p>
            <a:r>
              <a:rPr lang="zh-CN" altLang="en-US"/>
              <a:t>我们可以通过</a:t>
            </a:r>
            <a:r>
              <a:rPr lang="en-US" altLang="zh-CN"/>
              <a:t>pwd</a:t>
            </a:r>
            <a:r>
              <a:rPr lang="zh-CN" altLang="en-US"/>
              <a:t>命令，来查看当前所在的工作目录。</a:t>
            </a:r>
          </a:p>
          <a:p>
            <a:r>
              <a:rPr lang="en-US" altLang="zh-CN"/>
              <a:t>pwd</a:t>
            </a:r>
            <a:r>
              <a:rPr lang="zh-CN" altLang="en-US"/>
              <a:t>命令来自：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rint </a:t>
            </a:r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/>
              <a:t>ork 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pwd</a:t>
            </a:r>
            <a:r>
              <a:rPr lang="zh-CN" altLang="en-US"/>
              <a:t>命令，无选项，无参数，直接输入</a:t>
            </a:r>
            <a:r>
              <a:rPr lang="en-US" altLang="zh-CN"/>
              <a:t>pwd</a:t>
            </a:r>
            <a:r>
              <a:rPr lang="zh-CN" altLang="en-US"/>
              <a:t>即可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5" y="2961005"/>
            <a:ext cx="492760" cy="33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3869690"/>
            <a:ext cx="20859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cd</a:t>
            </a:r>
            <a:r>
              <a:rPr lang="zh-CN" altLang="en-US"/>
              <a:t>命令的作用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cd</a:t>
            </a:r>
            <a:r>
              <a:rPr lang="zh-CN" altLang="en-US" sz="1400"/>
              <a:t>命令来自英文：</a:t>
            </a:r>
            <a:r>
              <a:rPr lang="en-US" altLang="zh-CN" sz="1400">
                <a:solidFill>
                  <a:srgbClr val="FF0000"/>
                </a:solidFill>
              </a:rPr>
              <a:t>C</a:t>
            </a:r>
            <a:r>
              <a:rPr lang="en-US" altLang="zh-CN" sz="1400"/>
              <a:t>hange </a:t>
            </a:r>
            <a:r>
              <a:rPr lang="en-US" altLang="zh-CN" sz="1400">
                <a:solidFill>
                  <a:srgbClr val="FF0000"/>
                </a:solidFill>
              </a:rPr>
              <a:t>D</a:t>
            </a:r>
            <a:r>
              <a:rPr lang="en-US" altLang="zh-CN" sz="1400"/>
              <a:t>irectory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cd</a:t>
            </a:r>
            <a:r>
              <a:rPr lang="zh-CN" altLang="en-US" sz="1400"/>
              <a:t>命令可以切换当前工作目录，语法是：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没有选项，只有参数，表示目标路径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使用参数，切换到指定路径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不使用参数，切换工作目录到当前用户的</a:t>
            </a:r>
            <a:r>
              <a:rPr lang="en-US" altLang="zh-CN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</a:p>
          <a:p>
            <a:pPr marL="0" lv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pwd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命令的作用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pwd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命令来自英文：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rint 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ork 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irectory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pwd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命令，没有选项，没有参数，直接使用即可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作用是：输出当前所在的工作目录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998470"/>
            <a:ext cx="1640840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请使用</a:t>
            </a:r>
            <a:r>
              <a:rPr lang="en-US" altLang="zh-CN"/>
              <a:t>cd</a:t>
            </a:r>
            <a:r>
              <a:rPr lang="zh-CN" altLang="en-US"/>
              <a:t>命令并结合</a:t>
            </a:r>
            <a:r>
              <a:rPr lang="en-US" altLang="zh-CN"/>
              <a:t>ls</a:t>
            </a:r>
            <a:r>
              <a:rPr lang="zh-CN" altLang="en-US"/>
              <a:t>命令，任意在</a:t>
            </a:r>
            <a:r>
              <a:rPr lang="en-US" altLang="zh-CN"/>
              <a:t>Linux</a:t>
            </a:r>
            <a:r>
              <a:rPr lang="zh-CN" altLang="en-US"/>
              <a:t>文件系统内探索。</a:t>
            </a:r>
          </a:p>
          <a:p>
            <a:endParaRPr lang="zh-CN" altLang="en-US"/>
          </a:p>
          <a:p>
            <a:r>
              <a:rPr lang="zh-CN" altLang="en-US"/>
              <a:t>并尝试找出名字叫做</a:t>
            </a:r>
            <a:r>
              <a:rPr lang="en-US" altLang="zh-CN"/>
              <a:t>games</a:t>
            </a:r>
            <a:r>
              <a:rPr lang="zh-CN" altLang="en-US"/>
              <a:t>的文件夹在哪里。</a:t>
            </a:r>
          </a:p>
          <a:p>
            <a:endParaRPr lang="zh-CN" altLang="en-US"/>
          </a:p>
          <a:p>
            <a:r>
              <a:rPr lang="zh-CN" altLang="en-US"/>
              <a:t>参考答案：</a:t>
            </a:r>
          </a:p>
          <a:p>
            <a:r>
              <a:rPr lang="zh-CN" altLang="en-US" sz="1200"/>
              <a:t>/var/lib/games</a:t>
            </a:r>
          </a:p>
          <a:p>
            <a:r>
              <a:rPr lang="zh-CN" altLang="en-US" sz="1200"/>
              <a:t>/var/games</a:t>
            </a:r>
          </a:p>
          <a:p>
            <a:r>
              <a:rPr lang="zh-CN" altLang="en-US" sz="1200"/>
              <a:t>/usr/lib/games</a:t>
            </a:r>
          </a:p>
          <a:p>
            <a:r>
              <a:rPr lang="zh-CN" altLang="en-US" sz="1200"/>
              <a:t>/usr/lib64/games</a:t>
            </a:r>
          </a:p>
          <a:p>
            <a:r>
              <a:rPr lang="zh-CN" altLang="en-US" sz="1200"/>
              <a:t>/usr/share/games</a:t>
            </a:r>
          </a:p>
          <a:p>
            <a:r>
              <a:rPr lang="zh-CN" altLang="en-US" sz="1200"/>
              <a:t>/usr/games</a:t>
            </a:r>
          </a:p>
          <a:p>
            <a:r>
              <a:rPr lang="zh-CN" altLang="en-US" sz="1200"/>
              <a:t>/usr/local/games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214820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掌握相对路径和绝对路径的概念和写法</a:t>
            </a:r>
          </a:p>
          <a:p>
            <a:r>
              <a:rPr lang="zh-CN">
                <a:solidFill>
                  <a:srgbClr val="FF0000"/>
                </a:solidFill>
              </a:rPr>
              <a:t>掌握几种特殊的路径表示符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相对路径和绝对路径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如图，通过</a:t>
            </a:r>
            <a:r>
              <a:rPr lang="en-US" altLang="zh-CN" sz="1400"/>
              <a:t>pwd</a:t>
            </a:r>
            <a:r>
              <a:rPr lang="zh-CN" altLang="en-US" sz="1400"/>
              <a:t>得知当前所在是</a:t>
            </a:r>
            <a:r>
              <a:rPr lang="en-US" altLang="zh-CN" sz="1400"/>
              <a:t>HOME</a:t>
            </a:r>
            <a:r>
              <a:rPr lang="zh-CN" altLang="en-US" sz="1400"/>
              <a:t>目录：</a:t>
            </a:r>
            <a:r>
              <a:rPr lang="en-US" altLang="zh-CN" sz="1400"/>
              <a:t>/home/itheima</a:t>
            </a:r>
          </a:p>
          <a:p>
            <a:r>
              <a:rPr lang="zh-CN" altLang="en-US" sz="1400"/>
              <a:t>现在想要通过</a:t>
            </a:r>
            <a:r>
              <a:rPr lang="en-US" altLang="zh-CN" sz="1400"/>
              <a:t>cd</a:t>
            </a:r>
            <a:r>
              <a:rPr lang="zh-CN" altLang="en-US" sz="1400"/>
              <a:t>命令，切换工作目录到</a:t>
            </a:r>
            <a:r>
              <a:rPr lang="en-US" altLang="zh-CN" sz="1400"/>
              <a:t>Desktop</a:t>
            </a:r>
            <a:r>
              <a:rPr lang="zh-CN" altLang="en-US" sz="1400"/>
              <a:t>文件夹中去。</a:t>
            </a:r>
          </a:p>
          <a:p>
            <a:r>
              <a:rPr lang="zh-CN" altLang="en-US" sz="1400"/>
              <a:t>那么，</a:t>
            </a:r>
            <a:r>
              <a:rPr lang="en-US" altLang="zh-CN" sz="1400"/>
              <a:t>cd</a:t>
            </a:r>
            <a:r>
              <a:rPr lang="zh-CN" altLang="en-US" sz="1400"/>
              <a:t>命令的参数（</a:t>
            </a:r>
            <a:r>
              <a:rPr lang="en-US" altLang="zh-CN" sz="1400"/>
              <a:t>Linux</a:t>
            </a:r>
            <a:r>
              <a:rPr lang="zh-CN" altLang="en-US" sz="1400"/>
              <a:t>路径）如何写呢？</a:t>
            </a:r>
          </a:p>
          <a:p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/home/itheima/Desktop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Desktop</a:t>
            </a:r>
          </a:p>
          <a:p>
            <a:pPr>
              <a:buFont typeface="Arial" panose="020B0604020202020204" pitchFamily="34" charset="0"/>
            </a:pPr>
            <a:r>
              <a:rPr lang="zh-CN" altLang="en-US" sz="1400"/>
              <a:t>上述两种写法，都可以正确的切换目录到指定的</a:t>
            </a:r>
            <a:r>
              <a:rPr lang="en-US" altLang="zh-CN" sz="1400"/>
              <a:t>Desktop</a:t>
            </a:r>
            <a:r>
              <a:rPr lang="zh-CN" altLang="en-US" sz="1400"/>
              <a:t>中。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4953000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系统的目录结构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系统的路径表达形式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相对路径和绝对路径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cd /home/itheima/Desktop	</a:t>
            </a:r>
            <a:r>
              <a:rPr lang="zh-CN" altLang="en-US">
                <a:sym typeface="+mn-ea"/>
              </a:rPr>
              <a:t>绝对路径写法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cd Desktop			</a:t>
            </a:r>
            <a:r>
              <a:rPr lang="zh-CN" altLang="en-US">
                <a:sym typeface="+mn-ea"/>
              </a:rPr>
              <a:t>相对路径写法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绝对路径：以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根目录为起点</a:t>
            </a:r>
            <a:r>
              <a:rPr lang="zh-CN" altLang="en-US">
                <a:sym typeface="+mn-ea"/>
              </a:rPr>
              <a:t>，描述路径的一种写法，路径描述以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开头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相对路径：以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当前目录为起点</a:t>
            </a:r>
            <a:r>
              <a:rPr lang="zh-CN" altLang="en-US">
                <a:sym typeface="+mn-ea"/>
              </a:rPr>
              <a:t>，描述路径的一种写法，路径描述无需以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开头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2169160"/>
            <a:ext cx="4105275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3382645"/>
            <a:ext cx="6991350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特殊路径符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如图，当前工作目录处于：</a:t>
            </a:r>
            <a:r>
              <a:rPr lang="en-US" altLang="zh-CN"/>
              <a:t>/home/itheima/Desktop</a:t>
            </a:r>
          </a:p>
          <a:p>
            <a:r>
              <a:rPr lang="zh-CN" altLang="en-US"/>
              <a:t>现在想要，向上回退一级，切换目录到</a:t>
            </a:r>
            <a:r>
              <a:rPr lang="en-US" altLang="zh-CN"/>
              <a:t>/home/itheima</a:t>
            </a:r>
            <a:r>
              <a:rPr lang="zh-CN" altLang="en-US"/>
              <a:t>中，如何做？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可以直接通过</a:t>
            </a:r>
            <a:r>
              <a:rPr lang="en-US" altLang="zh-CN"/>
              <a:t>cd</a:t>
            </a:r>
            <a:r>
              <a:rPr lang="zh-CN" altLang="en-US"/>
              <a:t>，即可回到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也可以通过特殊路径符来完成。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特殊路径符：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	</a:t>
            </a:r>
            <a:r>
              <a:rPr lang="zh-CN" altLang="en-US"/>
              <a:t>表示当前目录，比如</a:t>
            </a:r>
            <a:r>
              <a:rPr lang="en-US" altLang="zh-CN"/>
              <a:t> cd ./Desktop </a:t>
            </a:r>
            <a:r>
              <a:rPr lang="zh-CN" altLang="en-US"/>
              <a:t>表示切换到当前目录下的</a:t>
            </a:r>
            <a:r>
              <a:rPr lang="en-US" altLang="zh-CN"/>
              <a:t>Desktop</a:t>
            </a:r>
            <a:r>
              <a:rPr lang="zh-CN" altLang="en-US"/>
              <a:t>目录内，和</a:t>
            </a:r>
            <a:r>
              <a:rPr lang="en-US" altLang="zh-CN"/>
              <a:t>cd Desktop</a:t>
            </a:r>
            <a:r>
              <a:rPr lang="zh-CN" altLang="en-US"/>
              <a:t>效果一致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	</a:t>
            </a:r>
            <a:r>
              <a:rPr lang="zh-CN" altLang="en-US"/>
              <a:t>表示上一级目录，比如：</a:t>
            </a:r>
            <a:r>
              <a:rPr lang="en-US" altLang="zh-CN"/>
              <a:t>cd ..   </a:t>
            </a:r>
            <a:r>
              <a:rPr lang="zh-CN" altLang="en-US"/>
              <a:t>即可切换到上一级目录，</a:t>
            </a:r>
            <a:r>
              <a:rPr lang="en-US" altLang="zh-CN"/>
              <a:t>cd ../..  </a:t>
            </a:r>
            <a:r>
              <a:rPr lang="zh-CN" altLang="en-US"/>
              <a:t>切换到上二级的目录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~	</a:t>
            </a:r>
            <a:r>
              <a:rPr lang="zh-CN" altLang="en-US"/>
              <a:t>表示</a:t>
            </a:r>
            <a:r>
              <a:rPr lang="en-US" altLang="zh-CN"/>
              <a:t>HOME</a:t>
            </a:r>
            <a:r>
              <a:rPr lang="zh-CN" altLang="en-US"/>
              <a:t>目录，比如：</a:t>
            </a:r>
            <a:r>
              <a:rPr lang="en-US" altLang="zh-CN"/>
              <a:t>cd ~    </a:t>
            </a:r>
            <a:r>
              <a:rPr lang="zh-CN" altLang="en-US"/>
              <a:t>即可切换到</a:t>
            </a:r>
            <a:r>
              <a:rPr lang="en-US" altLang="zh-CN"/>
              <a:t>HOME</a:t>
            </a:r>
            <a:r>
              <a:rPr lang="zh-CN" altLang="en-US"/>
              <a:t>目录或</a:t>
            </a:r>
            <a:r>
              <a:rPr lang="en-US" altLang="zh-CN"/>
              <a:t>cd ~/Desktop</a:t>
            </a:r>
            <a:r>
              <a:rPr lang="zh-CN" altLang="en-US"/>
              <a:t>，切换到</a:t>
            </a:r>
            <a:r>
              <a:rPr lang="en-US" altLang="zh-CN"/>
              <a:t>HOME</a:t>
            </a:r>
            <a:r>
              <a:rPr lang="zh-CN" altLang="en-US"/>
              <a:t>内的</a:t>
            </a:r>
            <a:r>
              <a:rPr lang="en-US" altLang="zh-CN"/>
              <a:t>Desktop</a:t>
            </a:r>
            <a:r>
              <a:rPr lang="zh-CN" altLang="en-US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656080"/>
            <a:ext cx="2724150" cy="44767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8359140" y="1461770"/>
            <a:ext cx="2950845" cy="2950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相对路径和绝对路径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绝对路径：以根目录做起点，描述路径的方式，路径以</a:t>
            </a:r>
            <a:r>
              <a:rPr lang="en-US" altLang="zh-CN" sz="1400"/>
              <a:t>/</a:t>
            </a:r>
            <a:r>
              <a:rPr lang="zh-CN" altLang="en-US" sz="1400"/>
              <a:t>开头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相对路径：以当前目录做起点，描述路径的方式，路径不需以</a:t>
            </a:r>
            <a:r>
              <a:rPr lang="en-US" altLang="zh-CN" sz="1400"/>
              <a:t>/</a:t>
            </a:r>
            <a:r>
              <a:rPr lang="zh-CN" altLang="en-US" sz="1400"/>
              <a:t>开头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如无特殊需求，后续学习中，将经常使用相对路径表示</a:t>
            </a:r>
            <a:endParaRPr lang="zh-CN" altLang="en-US" sz="1000"/>
          </a:p>
          <a:p>
            <a:pPr marL="0" lv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特殊路径符有哪些？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表示当前目录，比如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./Desktop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表示上一级目录，比如：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.. 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../..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~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表示用户的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目录，比如：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~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~/Desktop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请根据语言描述，写出对应的路径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当前工作目录内有一个</a:t>
            </a:r>
            <a:r>
              <a:rPr lang="en-US" altLang="zh-CN"/>
              <a:t>test</a:t>
            </a:r>
            <a:r>
              <a:rPr lang="zh-CN" altLang="en-US"/>
              <a:t>文件夹，文件夹内有一个文件</a:t>
            </a:r>
            <a:r>
              <a:rPr lang="en-US" altLang="zh-CN"/>
              <a:t>hello.txt</a:t>
            </a:r>
            <a:r>
              <a:rPr lang="zh-CN" altLang="en-US"/>
              <a:t>，请描述文件的相对路径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test/hello.txt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在当前工作目录的上级目录有一个</a:t>
            </a:r>
            <a:r>
              <a:rPr lang="en-US" altLang="zh-CN"/>
              <a:t>test</a:t>
            </a:r>
            <a:r>
              <a:rPr lang="zh-CN" altLang="en-US"/>
              <a:t>文件夹，</a:t>
            </a:r>
            <a:r>
              <a:rPr lang="zh-CN" altLang="en-US">
                <a:sym typeface="+mn-ea"/>
              </a:rPr>
              <a:t>文件夹内有一个文件</a:t>
            </a:r>
            <a:r>
              <a:rPr lang="en-US" altLang="zh-CN">
                <a:sym typeface="+mn-ea"/>
              </a:rPr>
              <a:t>hello.txt</a:t>
            </a:r>
            <a:r>
              <a:rPr lang="zh-CN" altLang="en-US">
                <a:sym typeface="+mn-ea"/>
              </a:rPr>
              <a:t>，请描述文件的相对路径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../test/hello.txt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HOME</a:t>
            </a:r>
            <a:r>
              <a:rPr lang="zh-CN" altLang="en-US"/>
              <a:t>目录内</a:t>
            </a:r>
            <a:r>
              <a:rPr lang="zh-CN" altLang="en-US">
                <a:sym typeface="+mn-ea"/>
              </a:rPr>
              <a:t>有一个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文件夹，文件夹内有一个文件</a:t>
            </a:r>
            <a:r>
              <a:rPr lang="en-US" altLang="zh-CN">
                <a:sym typeface="+mn-ea"/>
              </a:rPr>
              <a:t>hello.txt</a:t>
            </a:r>
            <a:r>
              <a:rPr lang="zh-CN" altLang="en-US">
                <a:sym typeface="+mn-ea"/>
              </a:rPr>
              <a:t>，请描述文件的路径，需要使用符号</a:t>
            </a:r>
            <a:r>
              <a:rPr lang="en-US" altLang="zh-CN">
                <a:sym typeface="+mn-ea"/>
              </a:rPr>
              <a:t>~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~/test/hello.txt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26885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掌握通过</a:t>
            </a:r>
            <a:r>
              <a:rPr lang="en-US" altLang="zh-CN">
                <a:solidFill>
                  <a:srgbClr val="FF0000"/>
                </a:solidFill>
              </a:rPr>
              <a:t>mkdir</a:t>
            </a:r>
            <a:r>
              <a:rPr lang="zh-CN" altLang="en-US">
                <a:solidFill>
                  <a:srgbClr val="FF0000"/>
                </a:solidFill>
              </a:rPr>
              <a:t>命令创建目录（文件夹）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mkdir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mkdir</a:t>
            </a:r>
            <a:r>
              <a:rPr lang="zh-CN" altLang="en-US"/>
              <a:t>命令可以创建新的目录（文件夹）</a:t>
            </a:r>
          </a:p>
          <a:p>
            <a:r>
              <a:rPr lang="en-US" altLang="zh-CN"/>
              <a:t>mkdir</a:t>
            </a:r>
            <a:r>
              <a:rPr lang="zh-CN" altLang="en-US"/>
              <a:t>来自英文：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a</a:t>
            </a:r>
            <a:r>
              <a:rPr lang="en-US" altLang="zh-CN">
                <a:solidFill>
                  <a:srgbClr val="FF0000"/>
                </a:solidFill>
              </a:rPr>
              <a:t>k</a:t>
            </a:r>
            <a:r>
              <a:rPr lang="en-US" altLang="zh-CN"/>
              <a:t>e </a:t>
            </a:r>
            <a:r>
              <a:rPr lang="en-US" altLang="zh-CN">
                <a:solidFill>
                  <a:srgbClr val="FF0000"/>
                </a:solidFill>
              </a:rPr>
              <a:t>Dir</a:t>
            </a:r>
            <a:r>
              <a:rPr lang="en-US" altLang="zh-CN"/>
              <a:t>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zh-CN" altLang="en-US">
                <a:solidFill>
                  <a:srgbClr val="FF0000"/>
                </a:solidFill>
              </a:rPr>
              <a:t>必填</a:t>
            </a:r>
            <a:r>
              <a:rPr lang="zh-CN" altLang="en-US"/>
              <a:t>，表示</a:t>
            </a:r>
            <a:r>
              <a:rPr lang="en-US" altLang="zh-CN"/>
              <a:t>Linux</a:t>
            </a:r>
            <a:r>
              <a:rPr lang="zh-CN" altLang="en-US"/>
              <a:t>路径，即要创建的文件夹的路径，相对路径或绝对路径均可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-p</a:t>
            </a:r>
            <a:r>
              <a:rPr lang="zh-CN" altLang="en-US"/>
              <a:t>选项可选，表示自动创建不存在的父目录，适用于创建连续多层级的目录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2582545"/>
            <a:ext cx="2323465" cy="309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3777615"/>
            <a:ext cx="9763125" cy="2619375"/>
          </a:xfrm>
          <a:prstGeom prst="rect">
            <a:avLst/>
          </a:prstGeom>
        </p:spPr>
      </p:pic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355" y="5328285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mkdir -p 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如果想要一次性创建多个层级的目录，如下图</a:t>
            </a:r>
          </a:p>
          <a:p>
            <a:endParaRPr lang="zh-CN" altLang="en-US"/>
          </a:p>
          <a:p>
            <a:r>
              <a:rPr lang="zh-CN" altLang="en-US"/>
              <a:t>会报错，因为上级目录</a:t>
            </a:r>
            <a:r>
              <a:rPr lang="en-US" altLang="zh-CN"/>
              <a:t>itcast</a:t>
            </a:r>
            <a:r>
              <a:rPr lang="zh-CN" altLang="en-US"/>
              <a:t>和</a:t>
            </a:r>
            <a:r>
              <a:rPr lang="en-US" altLang="zh-CN"/>
              <a:t>good</a:t>
            </a:r>
            <a:r>
              <a:rPr lang="zh-CN" altLang="en-US"/>
              <a:t>并不存在，所以无法创建</a:t>
            </a:r>
            <a:r>
              <a:rPr lang="en-US" altLang="zh-CN"/>
              <a:t>666</a:t>
            </a:r>
            <a:r>
              <a:rPr lang="zh-CN" altLang="en-US"/>
              <a:t>目录</a:t>
            </a:r>
          </a:p>
          <a:p>
            <a:r>
              <a:rPr lang="zh-CN" altLang="en-US"/>
              <a:t>可以通过</a:t>
            </a:r>
            <a:r>
              <a:rPr lang="en-US" altLang="zh-CN"/>
              <a:t>-p</a:t>
            </a:r>
            <a:r>
              <a:rPr lang="zh-CN" altLang="en-US"/>
              <a:t>选项，将一整个链条都创建完成。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101850"/>
            <a:ext cx="5505450" cy="43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3386455"/>
            <a:ext cx="5114925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70" y="4751070"/>
            <a:ext cx="749935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注意：创建文件夹需要修改权限，请确保操作均在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目录内，不要在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外操作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涉及到权限问题，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外无法成功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后续我们会讲解权限管控的知识</a:t>
            </a:r>
          </a:p>
        </p:txBody>
      </p:sp>
      <p:pic>
        <p:nvPicPr>
          <p:cNvPr id="7" name="图片 6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mkdir</a:t>
            </a:r>
            <a:r>
              <a:rPr lang="zh-CN" altLang="en-US"/>
              <a:t>命令的语法和功能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mkdir</a:t>
            </a:r>
            <a:r>
              <a:rPr lang="zh-CN" altLang="en-US" sz="1400"/>
              <a:t>用以创建新的目录（文件夹）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</a:t>
            </a:r>
            <a:r>
              <a:rPr lang="zh-CN" altLang="en-US" sz="1400">
                <a:solidFill>
                  <a:srgbClr val="FF0000"/>
                </a:solidFill>
              </a:rPr>
              <a:t>必填</a:t>
            </a:r>
            <a:r>
              <a:rPr lang="zh-CN" altLang="en-US" sz="1400"/>
              <a:t>，表示要创建的目录的路径，相对、绝对、特殊路径符都可以使用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-p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选项的作用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可选</a:t>
            </a:r>
            <a:r>
              <a:rPr lang="zh-CN" altLang="en-US" sz="1400">
                <a:sym typeface="+mn-ea"/>
              </a:rPr>
              <a:t>，表示自动创建不存在的父目录，适用于创建连续多层级的目录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5" y="3404870"/>
            <a:ext cx="2323465" cy="309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请通过命令在</a:t>
            </a:r>
            <a:r>
              <a:rPr lang="en-US" altLang="zh-CN"/>
              <a:t>HOME</a:t>
            </a:r>
            <a:r>
              <a:rPr lang="zh-CN" altLang="en-US"/>
              <a:t>目录内，创建如下路径（需使用特殊符号</a:t>
            </a:r>
            <a:r>
              <a:rPr lang="en-US" altLang="zh-CN"/>
              <a:t>~</a:t>
            </a:r>
            <a:r>
              <a:rPr lang="zh-CN" altLang="en-US"/>
              <a:t>）：</a:t>
            </a:r>
            <a:r>
              <a:rPr lang="en-US" altLang="zh-CN"/>
              <a:t> itcast/itheima/nice/666</a:t>
            </a:r>
          </a:p>
          <a:p>
            <a:endParaRPr lang="en-US" altLang="zh-CN"/>
          </a:p>
          <a:p>
            <a:r>
              <a:rPr lang="en-US" altLang="zh-CN"/>
              <a:t>mkdir -p ~/itcast/itheima/nice/666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的目录结构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Linux的目录结构是一个树型结构</a:t>
            </a:r>
          </a:p>
          <a:p>
            <a:r>
              <a:rPr lang="zh-CN" altLang="en-US"/>
              <a:t>Windows 系统可以拥有多个盘符, 如 C盘、D盘、E盘</a:t>
            </a:r>
          </a:p>
          <a:p>
            <a:r>
              <a:rPr lang="zh-CN" altLang="en-US"/>
              <a:t>Linux没有盘符这个概念, 只有一个根目录 /, 所有文件都在它下面</a:t>
            </a: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75" y="2946400"/>
            <a:ext cx="4382770" cy="1639570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" y="3145790"/>
            <a:ext cx="2861945" cy="1422400"/>
          </a:xfrm>
          <a:prstGeom prst="rect">
            <a:avLst/>
          </a:prstGeom>
          <a:ln>
            <a:solidFill>
              <a:srgbClr val="91919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3145790"/>
            <a:ext cx="2765425" cy="1423035"/>
          </a:xfrm>
          <a:prstGeom prst="rect">
            <a:avLst/>
          </a:prstGeom>
          <a:ln>
            <a:solidFill>
              <a:srgbClr val="91919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文件操作命令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part1(touch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cat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more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32238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touch</a:t>
            </a:r>
            <a:r>
              <a:rPr lang="zh-CN" altLang="en-US">
                <a:solidFill>
                  <a:srgbClr val="FF0000"/>
                </a:solidFill>
              </a:rPr>
              <a:t>创建文件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more</a:t>
            </a:r>
            <a:r>
              <a:rPr lang="zh-CN" altLang="en-US">
                <a:solidFill>
                  <a:srgbClr val="FF0000"/>
                </a:solidFill>
              </a:rPr>
              <a:t>查看文件内容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touch </a:t>
            </a:r>
            <a:r>
              <a:t>创建文件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touch</a:t>
            </a:r>
            <a:r>
              <a:rPr lang="zh-CN" altLang="en-US"/>
              <a:t>命令创建文件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touch</a:t>
            </a:r>
            <a:r>
              <a:rPr lang="zh-CN" altLang="en-US"/>
              <a:t>命令无选项，参数必填，表示要创建的文件路径，相对、绝对、特殊路径符均可以使用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176145"/>
            <a:ext cx="150495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3025775"/>
            <a:ext cx="8067675" cy="1114425"/>
          </a:xfrm>
          <a:prstGeom prst="rect">
            <a:avLst/>
          </a:prstGeom>
        </p:spPr>
      </p:pic>
      <p:pic>
        <p:nvPicPr>
          <p:cNvPr id="6" name="图片 5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90" y="4921250"/>
            <a:ext cx="186436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cat</a:t>
            </a:r>
            <a:r>
              <a:t>命令</a:t>
            </a:r>
            <a:r>
              <a:rPr lang="en-US" altLang="zh-CN"/>
              <a:t> </a:t>
            </a:r>
            <a:r>
              <a:t>查看文件内容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有了文件后，我们可以通过</a:t>
            </a:r>
            <a:r>
              <a:rPr lang="en-US" altLang="zh-CN"/>
              <a:t>cat</a:t>
            </a:r>
            <a:r>
              <a:rPr lang="zh-CN" altLang="en-US"/>
              <a:t>命令查看文件的内容。</a:t>
            </a:r>
          </a:p>
          <a:p>
            <a:r>
              <a:rPr lang="zh-CN" altLang="en-US"/>
              <a:t>不过，现在我们还未学习</a:t>
            </a:r>
            <a:r>
              <a:rPr lang="en-US" altLang="zh-CN"/>
              <a:t>vi</a:t>
            </a:r>
            <a:r>
              <a:rPr lang="zh-CN" altLang="en-US"/>
              <a:t>编辑器，无法向文件内编辑内容，所以，暂时，我们先通过图形化</a:t>
            </a:r>
          </a:p>
          <a:p>
            <a:r>
              <a:rPr lang="zh-CN" altLang="en-US"/>
              <a:t>在图形化中，手动向文件内添加内容，以测试</a:t>
            </a:r>
            <a:r>
              <a:rPr lang="en-US" altLang="zh-CN"/>
              <a:t>cat</a:t>
            </a:r>
            <a:r>
              <a:rPr lang="zh-CN" altLang="en-US"/>
              <a:t>命令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3047365"/>
            <a:ext cx="387350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35" y="3047365"/>
            <a:ext cx="6030595" cy="1205865"/>
          </a:xfrm>
          <a:prstGeom prst="rect">
            <a:avLst/>
          </a:prstGeom>
        </p:spPr>
      </p:pic>
      <p:pic>
        <p:nvPicPr>
          <p:cNvPr id="6" name="图片 5" descr="01 (14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965" y="5024755"/>
            <a:ext cx="1626870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cat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查看文件内容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准备好文件内容后，可以通过</a:t>
            </a:r>
            <a:r>
              <a:rPr lang="en-US" altLang="zh-CN"/>
              <a:t>cat</a:t>
            </a:r>
            <a:r>
              <a:rPr lang="zh-CN" altLang="en-US"/>
              <a:t>查看内容。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</a:t>
            </a:r>
            <a:r>
              <a:rPr lang="zh-CN" altLang="en-US"/>
              <a:t>同样没有选项，只有必填参数，参数表示：被查看的文件路径，相对、绝对、特殊路径符都可以使用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190115"/>
            <a:ext cx="1323975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" y="3099435"/>
            <a:ext cx="7981950" cy="847725"/>
          </a:xfrm>
          <a:prstGeom prst="rect">
            <a:avLst/>
          </a:prstGeom>
        </p:spPr>
      </p:pic>
      <p:pic>
        <p:nvPicPr>
          <p:cNvPr id="6" name="图片 5" descr="01 (15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59060" y="4490085"/>
            <a:ext cx="2221865" cy="22218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more</a:t>
            </a:r>
            <a:r>
              <a:t>命令查看文件内容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more</a:t>
            </a:r>
            <a:r>
              <a:rPr lang="zh-CN" altLang="en-US"/>
              <a:t>命令同样可以查看文件内容，同</a:t>
            </a:r>
            <a:r>
              <a:rPr lang="en-US" altLang="zh-CN"/>
              <a:t>cat</a:t>
            </a:r>
            <a:r>
              <a:rPr lang="zh-CN" altLang="en-US"/>
              <a:t>不同的是：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cat</a:t>
            </a:r>
            <a:r>
              <a:rPr lang="zh-CN" altLang="en-US" sz="1200"/>
              <a:t>是直接将内容全部显示出来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more</a:t>
            </a:r>
            <a:r>
              <a:rPr lang="zh-CN" altLang="en-US" sz="1200"/>
              <a:t>支持翻页，如果文件内容过多，可以一页页的展示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同样没有选项，只有必填参数，参数表示：被查看的文件路径，相对、绝对、特殊路径符都可以使用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Linux</a:t>
            </a:r>
            <a:r>
              <a:rPr lang="zh-CN" altLang="en-US"/>
              <a:t>系统内置有一个文件，路径为：</a:t>
            </a:r>
            <a:r>
              <a:rPr lang="en-US" altLang="zh-CN"/>
              <a:t>/etc/services</a:t>
            </a:r>
            <a:r>
              <a:rPr lang="zh-CN" altLang="en-US"/>
              <a:t>，可以使用</a:t>
            </a:r>
            <a:r>
              <a:rPr lang="en-US" altLang="zh-CN"/>
              <a:t>more</a:t>
            </a:r>
            <a:r>
              <a:rPr lang="zh-CN" altLang="en-US"/>
              <a:t>命令查看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more /etc/services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在查看的过程中，通过空格翻页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q</a:t>
            </a:r>
            <a:r>
              <a:rPr lang="zh-CN" altLang="en-US"/>
              <a:t>退出查看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快去试试吧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25" y="2816225"/>
            <a:ext cx="1428750" cy="295275"/>
          </a:xfrm>
          <a:prstGeom prst="rect">
            <a:avLst/>
          </a:prstGeom>
        </p:spPr>
      </p:pic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60" y="5109845"/>
            <a:ext cx="151130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touch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用于创建一个新的文件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</a:t>
            </a:r>
            <a:r>
              <a:rPr lang="zh-CN" altLang="en-US" sz="1400">
                <a:solidFill>
                  <a:srgbClr val="FF0000"/>
                </a:solidFill>
              </a:rPr>
              <a:t>必填</a:t>
            </a:r>
            <a:r>
              <a:rPr lang="zh-CN" altLang="en-US" sz="1400"/>
              <a:t>，表示要创建的文件的路径，相对、绝对、特殊路径符都可以使用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cat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必填</a:t>
            </a:r>
            <a:r>
              <a:rPr lang="zh-CN" altLang="en-US" sz="1400">
                <a:sym typeface="+mn-ea"/>
              </a:rPr>
              <a:t>，表示要查看的文件的路径，相对、绝对、特殊路径符都可以使用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800">
                <a:sym typeface="+mn-ea"/>
              </a:rPr>
              <a:t>3. more命令</a:t>
            </a:r>
            <a:endParaRPr lang="en-US" altLang="zh-CN" sz="18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用于查看文件内容，可翻页查看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必填</a:t>
            </a:r>
            <a:r>
              <a:rPr lang="zh-CN" altLang="en-US" sz="1400">
                <a:sym typeface="+mn-ea"/>
              </a:rPr>
              <a:t>，表示要查看的文件的路径，相对、绝对、特殊路径符都可以使用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使用空格进行翻页，使用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q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退出查看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75" y="2029460"/>
            <a:ext cx="1504950" cy="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3505200"/>
            <a:ext cx="1323975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5" y="4869815"/>
            <a:ext cx="1428750" cy="2952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文件操作命令part2(cp、mv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37699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cp</a:t>
            </a:r>
            <a:r>
              <a:rPr lang="zh-CN" altLang="en-US">
                <a:solidFill>
                  <a:srgbClr val="FF0000"/>
                </a:solidFill>
              </a:rPr>
              <a:t>复制文件、文件夹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mv</a:t>
            </a:r>
            <a:r>
              <a:rPr lang="zh-CN" altLang="en-US">
                <a:solidFill>
                  <a:srgbClr val="FF0000"/>
                </a:solidFill>
              </a:rPr>
              <a:t>移动文件、文件夹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rm</a:t>
            </a:r>
            <a:r>
              <a:rPr lang="zh-CN" altLang="en-US">
                <a:solidFill>
                  <a:srgbClr val="FF0000"/>
                </a:solidFill>
              </a:rPr>
              <a:t>删除文件、文件夹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cp</a:t>
            </a:r>
            <a:r>
              <a:t>命令复制文件文件夹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cp</a:t>
            </a:r>
            <a:r>
              <a:rPr lang="zh-CN" altLang="en-US"/>
              <a:t>命令可以用于复制文件</a:t>
            </a:r>
            <a:r>
              <a:rPr lang="en-US" altLang="zh-CN"/>
              <a:t>\</a:t>
            </a:r>
            <a:r>
              <a:rPr lang="zh-CN" altLang="en-US"/>
              <a:t>文件夹，</a:t>
            </a:r>
            <a:r>
              <a:rPr lang="en-US" altLang="zh-CN"/>
              <a:t>cp</a:t>
            </a:r>
            <a:r>
              <a:rPr lang="zh-CN" altLang="en-US"/>
              <a:t>命令来自英文单词：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o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y</a:t>
            </a:r>
            <a:endParaRPr lang="zh-CN" altLang="en-US"/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-r</a:t>
            </a:r>
            <a:r>
              <a:rPr lang="zh-CN" altLang="en-US"/>
              <a:t>选项，可选，用于复制文件夹使用，表示递归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</a:t>
            </a:r>
            <a:r>
              <a:rPr lang="zh-CN" altLang="en-US"/>
              <a:t>被复制的文件或文件夹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Linux</a:t>
            </a:r>
            <a:r>
              <a:rPr lang="zh-CN" altLang="en-US"/>
              <a:t>路径，表示要复制去的地方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2186940"/>
            <a:ext cx="18383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路径的描述方式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71875"/>
            <a:ext cx="1069880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系统中，路径之间的层级关系，使用：</a:t>
            </a:r>
            <a:r>
              <a:rPr lang="en-US" altLang="zh-CN"/>
              <a:t>/ </a:t>
            </a:r>
            <a:r>
              <a:rPr lang="zh-CN" altLang="en-US"/>
              <a:t>来表示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系统中，路径之间的层级关系，使用：</a:t>
            </a:r>
            <a:r>
              <a:rPr lang="en-US" altLang="zh-CN"/>
              <a:t> \ </a:t>
            </a:r>
            <a:r>
              <a:rPr lang="zh-CN" altLang="en-US"/>
              <a:t>来表示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2612390"/>
            <a:ext cx="3509010" cy="2339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0" y="2547620"/>
            <a:ext cx="4718050" cy="2468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6230" y="5131435"/>
            <a:ext cx="1988185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+mn-ea"/>
                <a:cs typeface="纤黑体" panose="02000000000000000000" charset="-122"/>
              </a:rPr>
              <a:t>D:\data\work\hello.txt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90815" y="5131435"/>
            <a:ext cx="1688465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+mn-ea"/>
                <a:cs typeface="纤黑体" panose="02000000000000000000" charset="-122"/>
              </a:rPr>
              <a:t>/usr/local/hello.txt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35900" y="5553075"/>
            <a:ext cx="2043430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注意：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开头的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表示根目录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后面的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表示层级关系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86230" y="5617845"/>
            <a:ext cx="1510665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注意：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D: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盘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\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表示层级关系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cp</a:t>
            </a:r>
            <a:r>
              <a:rPr>
                <a:sym typeface="+mn-ea"/>
              </a:rPr>
              <a:t>命令复制文件文件夹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复制文件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复制文件夹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复制文件夹，必须使用</a:t>
            </a:r>
            <a:r>
              <a:rPr lang="en-US" altLang="zh-CN">
                <a:solidFill>
                  <a:srgbClr val="FF0000"/>
                </a:solidFill>
              </a:rPr>
              <a:t>-r</a:t>
            </a:r>
            <a:r>
              <a:rPr lang="zh-CN" altLang="en-US">
                <a:solidFill>
                  <a:srgbClr val="FF0000"/>
                </a:solidFill>
              </a:rPr>
              <a:t>选项，否则不会生效</a:t>
            </a: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110740"/>
            <a:ext cx="9039225" cy="112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3790950"/>
            <a:ext cx="100012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mv</a:t>
            </a:r>
            <a:r>
              <a:t>移动文件或文件夹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mv</a:t>
            </a:r>
            <a:r>
              <a:rPr lang="zh-CN" altLang="en-US">
                <a:sym typeface="+mn-ea"/>
              </a:rPr>
              <a:t>命令可以用于移动文件</a:t>
            </a:r>
            <a:r>
              <a:rPr lang="en-US" altLang="zh-CN">
                <a:sym typeface="+mn-ea"/>
              </a:rPr>
              <a:t>\</a:t>
            </a:r>
            <a:r>
              <a:rPr lang="zh-CN" altLang="en-US">
                <a:sym typeface="+mn-ea"/>
              </a:rPr>
              <a:t>文件夹，</a:t>
            </a:r>
            <a:r>
              <a:rPr lang="en-US" altLang="zh-CN">
                <a:sym typeface="+mn-ea"/>
              </a:rPr>
              <a:t>mv</a:t>
            </a:r>
            <a:r>
              <a:rPr lang="zh-CN" altLang="en-US">
                <a:sym typeface="+mn-ea"/>
              </a:rPr>
              <a:t>命令来自英文单词：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>
                <a:sym typeface="+mn-ea"/>
              </a:rPr>
              <a:t>o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</a:t>
            </a:r>
            <a:r>
              <a:rPr lang="en-US" altLang="zh-CN">
                <a:sym typeface="+mn-ea"/>
              </a:rPr>
              <a:t>e</a:t>
            </a:r>
            <a:endParaRPr lang="zh-CN" altLang="en-US"/>
          </a:p>
          <a:p>
            <a:r>
              <a:rPr lang="zh-CN" altLang="en-US">
                <a:sym typeface="+mn-ea"/>
              </a:rPr>
              <a:t>语法：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路径，表示被移动的文件或文件夹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路径，表示要移动去的地方，如果目标不存在，则进行改名，确保目标存在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2172970"/>
            <a:ext cx="1447800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3464560"/>
            <a:ext cx="6470015" cy="782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" y="4275455"/>
            <a:ext cx="6470015" cy="88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" y="5186680"/>
            <a:ext cx="6469380" cy="1108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404100" y="4548505"/>
            <a:ext cx="36309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如左图，目标不存在，则有改名的效果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t>删除文件、文件夹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rPr lang="zh-CN" altLang="en-US"/>
              <a:t>命令可用于</a:t>
            </a:r>
            <a:r>
              <a:rPr>
                <a:sym typeface="+mn-ea"/>
              </a:rPr>
              <a:t>删除文件、文件夹</a:t>
            </a:r>
          </a:p>
          <a:p>
            <a:r>
              <a:rPr lang="en-US" altLang="zh-CN"/>
              <a:t>rm</a:t>
            </a:r>
            <a:r>
              <a:rPr lang="zh-CN" altLang="en-US"/>
              <a:t>命令来自英文单词：</a:t>
            </a:r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en-US" altLang="zh-CN"/>
              <a:t>e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ove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</a:t>
            </a:r>
            <a:r>
              <a:rPr lang="en-US" altLang="zh-CN"/>
              <a:t>cp</a:t>
            </a:r>
            <a:r>
              <a:rPr lang="zh-CN" altLang="en-US"/>
              <a:t>命令一样，</a:t>
            </a:r>
            <a:r>
              <a:rPr lang="en-US" altLang="zh-CN"/>
              <a:t>-r</a:t>
            </a:r>
            <a:r>
              <a:rPr lang="zh-CN" altLang="en-US"/>
              <a:t>选项用于删除文件夹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-f</a:t>
            </a:r>
            <a:r>
              <a:rPr lang="zh-CN" altLang="en-US"/>
              <a:t>表示</a:t>
            </a:r>
            <a:r>
              <a:rPr lang="en-US" altLang="zh-CN"/>
              <a:t>force</a:t>
            </a:r>
            <a:r>
              <a:rPr lang="zh-CN" altLang="en-US"/>
              <a:t>，强制删除（不会弹出提示确认信息）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普通用户删除内容不会弹出提示，只有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管理员用户删除内容会有提示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所以一般普通用户用不到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、参数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......</a:t>
            </a:r>
            <a:r>
              <a:rPr lang="zh-CN" altLang="en-US"/>
              <a:t>、参数</a:t>
            </a:r>
            <a:r>
              <a:rPr lang="en-US" altLang="zh-CN"/>
              <a:t>N </a:t>
            </a:r>
            <a:r>
              <a:rPr lang="zh-CN" altLang="en-US"/>
              <a:t>表示要删除的文件或文件夹路径，按照空格隔开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05" y="2594610"/>
            <a:ext cx="33909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rm</a:t>
            </a:r>
            <a:r>
              <a:rPr>
                <a:sym typeface="+mn-ea"/>
              </a:rPr>
              <a:t>删除文件、文件夹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删除多个文件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76450"/>
            <a:ext cx="8915400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175"/>
          <a:stretch>
            <a:fillRect/>
          </a:stretch>
        </p:blipFill>
        <p:spPr>
          <a:xfrm>
            <a:off x="710565" y="3801110"/>
            <a:ext cx="7981950" cy="13138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rm</a:t>
            </a:r>
            <a:r>
              <a:rPr>
                <a:sym typeface="+mn-ea"/>
              </a:rPr>
              <a:t>删除文件、文件夹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删除文件夹，如下图，必须使用</a:t>
            </a:r>
            <a:r>
              <a:rPr lang="en-US" altLang="zh-CN"/>
              <a:t>-r</a:t>
            </a:r>
            <a:r>
              <a:rPr lang="zh-CN" altLang="en-US"/>
              <a:t>选项才可以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演示强制删除，</a:t>
            </a:r>
            <a:r>
              <a:rPr lang="en-US" altLang="zh-CN"/>
              <a:t>-f</a:t>
            </a:r>
            <a:r>
              <a:rPr lang="zh-CN" altLang="en-US"/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 su - root</a:t>
            </a:r>
            <a:r>
              <a:rPr lang="zh-CN" altLang="en-US"/>
              <a:t>，并输入密码</a:t>
            </a:r>
            <a:r>
              <a:rPr lang="en-US" altLang="zh-CN"/>
              <a:t>123456</a:t>
            </a:r>
            <a:r>
              <a:rPr lang="zh-CN" altLang="en-US"/>
              <a:t>（和普通用户默认一样）临时切换到</a:t>
            </a:r>
            <a:r>
              <a:rPr lang="en-US" altLang="zh-CN"/>
              <a:t>root</a:t>
            </a:r>
            <a:r>
              <a:rPr lang="zh-CN" altLang="en-US"/>
              <a:t>用户体验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通过输入</a:t>
            </a:r>
            <a:r>
              <a:rPr lang="en-US" altLang="zh-CN"/>
              <a:t>exit</a:t>
            </a:r>
            <a:r>
              <a:rPr lang="zh-CN" altLang="en-US"/>
              <a:t>命令，退回普通用户。（临时用</a:t>
            </a:r>
            <a:r>
              <a:rPr lang="en-US" altLang="zh-CN"/>
              <a:t>root</a:t>
            </a:r>
            <a:r>
              <a:rPr lang="zh-CN" altLang="en-US"/>
              <a:t>，用完记得退出，不要一直用，关于</a:t>
            </a:r>
            <a:r>
              <a:rPr lang="en-US" altLang="zh-CN"/>
              <a:t>root</a:t>
            </a:r>
            <a:r>
              <a:rPr lang="zh-CN" altLang="en-US"/>
              <a:t>我们后面会讲解）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5" y="2141855"/>
            <a:ext cx="2847975" cy="86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05" y="4769485"/>
            <a:ext cx="4505325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65" y="4780280"/>
            <a:ext cx="29622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rm删除文件、文件夹</a:t>
            </a:r>
            <a:r>
              <a:rPr lang="en-US" altLang="zh-CN"/>
              <a:t> - </a:t>
            </a:r>
            <a:r>
              <a:t>通配符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rPr lang="zh-CN" altLang="en-US"/>
              <a:t>命令支持通配符</a:t>
            </a:r>
            <a:r>
              <a:rPr lang="en-US" altLang="zh-CN"/>
              <a:t> *</a:t>
            </a:r>
            <a:r>
              <a:rPr lang="zh-CN" altLang="en-US"/>
              <a:t>，用来做模糊匹配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符号</a:t>
            </a:r>
            <a:r>
              <a:rPr lang="en-US" altLang="zh-CN">
                <a:sym typeface="+mn-ea"/>
              </a:rPr>
              <a:t>* </a:t>
            </a:r>
            <a:r>
              <a:rPr lang="zh-CN" altLang="en-US">
                <a:sym typeface="+mn-ea"/>
              </a:rPr>
              <a:t>表示通配符，即匹配任意内容（包含空），示例：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test*</a:t>
            </a:r>
            <a:r>
              <a:rPr lang="zh-CN" altLang="en-US">
                <a:sym typeface="+mn-ea"/>
              </a:rPr>
              <a:t>，表示匹配任何以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开头的内容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*test</a:t>
            </a:r>
            <a:r>
              <a:rPr lang="zh-CN" altLang="en-US">
                <a:sym typeface="+mn-ea"/>
              </a:rPr>
              <a:t>，表示匹配任何以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结尾的内容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*test*</a:t>
            </a:r>
            <a:r>
              <a:rPr lang="zh-CN" altLang="en-US">
                <a:sym typeface="+mn-ea"/>
              </a:rPr>
              <a:t>，表示匹配任何包含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删除所有以</a:t>
            </a:r>
            <a:r>
              <a:rPr lang="en-US" altLang="zh-CN"/>
              <a:t>test</a:t>
            </a:r>
            <a:r>
              <a:rPr lang="zh-CN" altLang="en-US"/>
              <a:t>开头的文件或文件夹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4646295"/>
            <a:ext cx="905827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 (105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34795"/>
            <a:ext cx="3788410" cy="3788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88410" y="1712595"/>
            <a:ext cx="810577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是一个危险的命令，特别是在处于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（超级管理员）用户的时候。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请谨慎使用。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88410" y="2967990"/>
            <a:ext cx="6259195" cy="1630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如下命令，请千万千万不要在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管理员用户下执行：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 -rf 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 -rf /*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效果等同于在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上执行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盘格式化。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88410" y="5634355"/>
            <a:ext cx="687641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：你心里痒痒就在虚拟机试试吧，大不了恢复快照或者重新装个虚拟机哦。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cp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用于复制文件或文件夹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-r</a:t>
            </a:r>
            <a:r>
              <a:rPr lang="zh-CN" altLang="en-US" sz="1400">
                <a:sym typeface="+mn-ea"/>
              </a:rPr>
              <a:t>选项，可选，用于复制文件夹使用，表示递归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路径，表示被复制的文件或文件夹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路径，表示要复制去的地方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mv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路径，表示被移动的文件或文件夹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路径，表示要移动去的地方，如果目标不存在，则进行改名，确保目标存在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2033270"/>
            <a:ext cx="183832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4559935"/>
            <a:ext cx="144780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3. rm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用于复制文件或文件夹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-r</a:t>
            </a:r>
            <a:r>
              <a:rPr lang="zh-CN" altLang="en-US" sz="1400">
                <a:sym typeface="+mn-ea"/>
              </a:rPr>
              <a:t>选项，可选，文件夹删除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-f</a:t>
            </a:r>
            <a:r>
              <a:rPr lang="zh-CN" altLang="en-US" sz="1400">
                <a:sym typeface="+mn-ea"/>
              </a:rPr>
              <a:t>选项，可选，用于强制删除（不提示，一般用于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用户）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参数，表示被删除的文件或文件夹路径，支持多个，空格隔开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参数也支持通配符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*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，用以做模糊匹配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790825"/>
            <a:ext cx="33909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43033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Linux</a:t>
            </a:r>
            <a:r>
              <a:rPr lang="zh-CN" altLang="en-US"/>
              <a:t>操作系统的目录结构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400"/>
              <a:t>Linux</a:t>
            </a:r>
            <a:r>
              <a:rPr lang="zh-CN" altLang="en-US" sz="1400"/>
              <a:t>只有一个顶级目录，称之为：根目录</a:t>
            </a:r>
          </a:p>
          <a:p>
            <a:pPr marL="0" indent="0">
              <a:buNone/>
            </a:pPr>
            <a:r>
              <a:rPr lang="en-US" altLang="zh-CN" sz="1400"/>
              <a:t>Windows</a:t>
            </a:r>
            <a:r>
              <a:rPr lang="zh-CN" altLang="en-US" sz="1400"/>
              <a:t>系统有多个顶级目录，即各个盘符</a:t>
            </a:r>
          </a:p>
          <a:p>
            <a:pPr marL="0" indent="0">
              <a:buNone/>
            </a:pPr>
            <a:r>
              <a:rPr lang="en-US" altLang="zh-CN"/>
              <a:t>2. /</a:t>
            </a: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系统中表示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出现在开头的</a:t>
            </a:r>
            <a:r>
              <a:rPr lang="en-US" altLang="zh-CN" sz="1400"/>
              <a:t>/</a:t>
            </a:r>
            <a:r>
              <a:rPr lang="zh-CN" altLang="en-US" sz="1400"/>
              <a:t>表示：根目录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出现在后面的</a:t>
            </a:r>
            <a:r>
              <a:rPr lang="en-US" altLang="zh-CN" sz="1400"/>
              <a:t>/</a:t>
            </a:r>
            <a:r>
              <a:rPr lang="zh-CN" altLang="en-US" sz="1400"/>
              <a:t>表示：层次关系</a:t>
            </a: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20" y="1949450"/>
            <a:ext cx="4382770" cy="163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which</a:t>
            </a:r>
            <a:r>
              <a:rPr lang="zh-CN" altLang="en-US">
                <a:solidFill>
                  <a:srgbClr val="FF0000"/>
                </a:solidFill>
              </a:rPr>
              <a:t>命令查找命令的程序文件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find</a:t>
            </a:r>
            <a:r>
              <a:rPr lang="zh-CN" altLang="en-US">
                <a:solidFill>
                  <a:srgbClr val="FF0000"/>
                </a:solidFill>
              </a:rPr>
              <a:t>命令查找指定文件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which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我们在前面学习的</a:t>
            </a:r>
            <a:r>
              <a:rPr lang="en-US" altLang="zh-CN"/>
              <a:t>Linux</a:t>
            </a:r>
            <a:r>
              <a:rPr lang="zh-CN" altLang="en-US"/>
              <a:t>命令，其实它们的本体就是一个个的二进制可执行程序。</a:t>
            </a:r>
          </a:p>
          <a:p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系统中的</a:t>
            </a:r>
            <a:r>
              <a:rPr lang="en-US" altLang="zh-CN"/>
              <a:t>.exe</a:t>
            </a:r>
            <a:r>
              <a:rPr lang="zh-CN" altLang="en-US"/>
              <a:t>文件，是一个意思。</a:t>
            </a:r>
          </a:p>
          <a:p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which</a:t>
            </a:r>
            <a:r>
              <a:rPr lang="zh-CN" altLang="en-US"/>
              <a:t>命令，查看所使用的一系列命令的程序文件存放在哪里</a:t>
            </a:r>
          </a:p>
          <a:p>
            <a:r>
              <a:rPr lang="zh-CN" altLang="en-US"/>
              <a:t>语法：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463290"/>
            <a:ext cx="1685925" cy="238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3801110"/>
            <a:ext cx="2886075" cy="2609850"/>
          </a:xfrm>
          <a:prstGeom prst="rect">
            <a:avLst/>
          </a:prstGeom>
        </p:spPr>
      </p:pic>
      <p:pic>
        <p:nvPicPr>
          <p:cNvPr id="6" name="图片 5" descr="01 (1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640" y="5382260"/>
            <a:ext cx="12579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按文件名查找文件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在图形化中，我们可以方便的通过系统提供的搜索功能，搜索指定的文件。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同样，在</a:t>
            </a:r>
            <a:r>
              <a:rPr lang="en-US" altLang="zh-CN"/>
              <a:t>Linux</a:t>
            </a:r>
            <a:r>
              <a:rPr lang="zh-CN" altLang="en-US"/>
              <a:t>系统中，我们可以通过</a:t>
            </a:r>
            <a:r>
              <a:rPr lang="en-US" altLang="zh-CN"/>
              <a:t>find</a:t>
            </a:r>
            <a:r>
              <a:rPr lang="zh-CN" altLang="en-US"/>
              <a:t>命令去搜索指定的文件。</a:t>
            </a:r>
          </a:p>
          <a:p>
            <a:r>
              <a:rPr lang="zh-CN" altLang="en-US"/>
              <a:t>语法：</a:t>
            </a: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为了确保后续演示，拥有最大的权限，可以在整个系统完成搜索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我们可以切换到</a:t>
            </a:r>
            <a:r>
              <a:rPr lang="en-US" altLang="zh-CN" sz="1200">
                <a:sym typeface="+mn-ea"/>
              </a:rPr>
              <a:t>root</a:t>
            </a:r>
            <a:r>
              <a:rPr lang="zh-CN" altLang="en-US" sz="1200">
                <a:sym typeface="+mn-ea"/>
              </a:rPr>
              <a:t>用户以获得管理员权限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执行命令：</a:t>
            </a:r>
            <a:endParaRPr lang="zh-CN" altLang="en-US" sz="1200"/>
          </a:p>
          <a:p>
            <a:r>
              <a:rPr lang="en-US" altLang="zh-CN" sz="1200">
                <a:sym typeface="+mn-ea"/>
              </a:rPr>
              <a:t>su - root</a:t>
            </a:r>
            <a:endParaRPr lang="en-US" altLang="zh-CN" sz="1200"/>
          </a:p>
          <a:p>
            <a:r>
              <a:rPr lang="zh-CN" altLang="en-US" sz="1200">
                <a:sym typeface="+mn-ea"/>
              </a:rPr>
              <a:t>输入密码：</a:t>
            </a:r>
            <a:r>
              <a:rPr lang="en-US" altLang="zh-CN" sz="1200">
                <a:sym typeface="+mn-ea"/>
              </a:rPr>
              <a:t>123456</a:t>
            </a:r>
            <a:r>
              <a:rPr lang="zh-CN" altLang="en-US" sz="1200">
                <a:sym typeface="+mn-ea"/>
              </a:rPr>
              <a:t>（和你普通用户的密码一样）</a:t>
            </a:r>
          </a:p>
          <a:p>
            <a:r>
              <a:rPr lang="en-US" altLang="zh-CN" sz="1200">
                <a:solidFill>
                  <a:srgbClr val="FF0000"/>
                </a:solidFill>
              </a:rPr>
              <a:t>ps</a:t>
            </a:r>
            <a:r>
              <a:rPr lang="zh-CN" altLang="en-US" sz="1200">
                <a:solidFill>
                  <a:srgbClr val="FF0000"/>
                </a:solidFill>
              </a:rPr>
              <a:t>：账户、权限等内容，在后续章节讲解，现在先简单用一下</a:t>
            </a:r>
            <a:endParaRPr lang="en-US" altLang="zh-CN" sz="12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109470"/>
            <a:ext cx="79438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45" y="3855720"/>
            <a:ext cx="319087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5" y="5344160"/>
            <a:ext cx="4505325" cy="885825"/>
          </a:xfrm>
          <a:prstGeom prst="rect">
            <a:avLst/>
          </a:prstGeom>
        </p:spPr>
      </p:pic>
      <p:pic>
        <p:nvPicPr>
          <p:cNvPr id="6" name="图片 5" descr="01 (1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955" y="4878705"/>
            <a:ext cx="173736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按文件名查找文件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查找文件名叫做：</a:t>
            </a:r>
            <a:r>
              <a:rPr lang="en-US" altLang="zh-CN"/>
              <a:t>test</a:t>
            </a:r>
            <a:r>
              <a:rPr lang="zh-CN" altLang="en-US"/>
              <a:t>的文件，从根目录开始搜索</a:t>
            </a:r>
          </a:p>
          <a:p>
            <a:endParaRPr lang="zh-CN" altLang="en-US"/>
          </a:p>
          <a:p>
            <a:r>
              <a:rPr lang="zh-CN" altLang="en-US"/>
              <a:t>基于语法，可以有命令：</a:t>
            </a:r>
          </a:p>
          <a:p>
            <a:r>
              <a:rPr lang="en-US" altLang="zh-CN"/>
              <a:t>find / -name “test”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197735"/>
            <a:ext cx="3190875" cy="276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3364230"/>
            <a:ext cx="5934075" cy="2390775"/>
          </a:xfrm>
          <a:prstGeom prst="rect">
            <a:avLst/>
          </a:prstGeom>
        </p:spPr>
      </p:pic>
      <p:pic>
        <p:nvPicPr>
          <p:cNvPr id="4" name="图片 3" descr="01 (2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775" y="4678045"/>
            <a:ext cx="1931670" cy="193167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通配符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根据语法：</a:t>
            </a:r>
          </a:p>
          <a:p>
            <a:r>
              <a:rPr lang="zh-CN" altLang="en-US"/>
              <a:t>被查找文件名，支持使用通配符</a:t>
            </a:r>
            <a:r>
              <a:rPr lang="en-US" altLang="zh-CN"/>
              <a:t> * </a:t>
            </a:r>
            <a:r>
              <a:rPr lang="zh-CN" altLang="en-US"/>
              <a:t>来做模糊查询。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符号</a:t>
            </a:r>
            <a:r>
              <a:rPr lang="en-US" altLang="zh-CN"/>
              <a:t>* </a:t>
            </a:r>
            <a:r>
              <a:rPr lang="zh-CN" altLang="en-US"/>
              <a:t>表示通配符，即匹配任意内容（包含空），示例：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test*</a:t>
            </a:r>
            <a:r>
              <a:rPr lang="zh-CN" altLang="en-US"/>
              <a:t>，表示匹配任何以</a:t>
            </a:r>
            <a:r>
              <a:rPr lang="en-US" altLang="zh-CN"/>
              <a:t>test</a:t>
            </a:r>
            <a:r>
              <a:rPr lang="zh-CN" altLang="en-US"/>
              <a:t>开头的内容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*test</a:t>
            </a:r>
            <a:r>
              <a:rPr lang="zh-CN" altLang="en-US"/>
              <a:t>，表示匹配任何以</a:t>
            </a:r>
            <a:r>
              <a:rPr lang="en-US" altLang="zh-CN"/>
              <a:t>test</a:t>
            </a:r>
            <a:r>
              <a:rPr lang="zh-CN" altLang="en-US"/>
              <a:t>结尾的内容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*test*</a:t>
            </a:r>
            <a:r>
              <a:rPr lang="zh-CN" altLang="en-US"/>
              <a:t>，表示匹配任何包含</a:t>
            </a:r>
            <a:r>
              <a:rPr lang="en-US" altLang="zh-CN"/>
              <a:t>test</a:t>
            </a:r>
            <a:r>
              <a:rPr lang="zh-CN" altLang="en-US"/>
              <a:t>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基于通配符的含义，可以结合</a:t>
            </a:r>
            <a:r>
              <a:rPr lang="en-US" altLang="zh-CN"/>
              <a:t>find</a:t>
            </a:r>
            <a:r>
              <a:rPr lang="zh-CN" altLang="en-US"/>
              <a:t>命令做文件的模糊查询。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2610" y="1814195"/>
            <a:ext cx="3190875" cy="276225"/>
          </a:xfrm>
          <a:prstGeom prst="rect">
            <a:avLst/>
          </a:prstGeom>
        </p:spPr>
      </p:pic>
      <p:pic>
        <p:nvPicPr>
          <p:cNvPr id="4" name="图片 3" descr="01 (4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465" y="4392295"/>
            <a:ext cx="2350135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通配符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查找所有以</a:t>
            </a:r>
            <a:r>
              <a:rPr lang="en-US" altLang="zh-CN"/>
              <a:t>test</a:t>
            </a:r>
            <a:r>
              <a:rPr lang="zh-CN" altLang="en-US"/>
              <a:t>开头的文件：</a:t>
            </a:r>
            <a:r>
              <a:rPr lang="en-US" altLang="zh-CN"/>
              <a:t>find / -name “test*”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查找所有以</a:t>
            </a:r>
            <a:r>
              <a:rPr lang="en-US" altLang="zh-CN"/>
              <a:t>test</a:t>
            </a:r>
            <a:r>
              <a:rPr lang="zh-CN" altLang="en-US"/>
              <a:t>结尾的文件：</a:t>
            </a:r>
            <a:r>
              <a:rPr lang="en-US" altLang="zh-CN"/>
              <a:t>find / -name “*test”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查找所有包含</a:t>
            </a:r>
            <a:r>
              <a:rPr lang="en-US" altLang="zh-CN"/>
              <a:t>test</a:t>
            </a:r>
            <a:r>
              <a:rPr lang="zh-CN" altLang="en-US"/>
              <a:t>的文件：</a:t>
            </a:r>
            <a:r>
              <a:rPr lang="en-US" altLang="zh-CN"/>
              <a:t>find / -name “*test*”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2061210"/>
            <a:ext cx="2987675" cy="885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3289935"/>
            <a:ext cx="3854450" cy="1348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4982210"/>
            <a:ext cx="4219575" cy="1495425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241165"/>
            <a:ext cx="2507615" cy="250761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按文件大小查找文件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 </a:t>
            </a:r>
            <a:r>
              <a:rPr lang="zh-CN" altLang="en-US"/>
              <a:t>表示大于和小于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</a:t>
            </a:r>
            <a:r>
              <a:rPr lang="zh-CN" altLang="en-US"/>
              <a:t>表示大小数字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kMG</a:t>
            </a:r>
            <a:r>
              <a:rPr lang="zh-CN" altLang="en-US"/>
              <a:t>表示大小单位，</a:t>
            </a:r>
            <a:r>
              <a:rPr lang="en-US" altLang="zh-CN"/>
              <a:t>k(</a:t>
            </a:r>
            <a:r>
              <a:rPr lang="zh-CN" altLang="en-US"/>
              <a:t>小写字母</a:t>
            </a:r>
            <a:r>
              <a:rPr lang="en-US" altLang="zh-CN"/>
              <a:t>)</a:t>
            </a:r>
            <a:r>
              <a:rPr lang="zh-CN" altLang="en-US"/>
              <a:t>表示</a:t>
            </a:r>
            <a:r>
              <a:rPr lang="en-US" altLang="zh-CN"/>
              <a:t>kb</a:t>
            </a:r>
            <a:r>
              <a:rPr lang="zh-CN" altLang="en-US"/>
              <a:t>，</a:t>
            </a:r>
            <a:r>
              <a:rPr lang="en-US" altLang="zh-CN"/>
              <a:t>M</a:t>
            </a:r>
            <a:r>
              <a:rPr lang="zh-CN" altLang="en-US"/>
              <a:t>表示</a:t>
            </a:r>
            <a:r>
              <a:rPr lang="en-US" altLang="zh-CN"/>
              <a:t>MB</a:t>
            </a:r>
            <a:r>
              <a:rPr lang="zh-CN" altLang="en-US"/>
              <a:t>，</a:t>
            </a:r>
            <a:r>
              <a:rPr lang="en-US" altLang="zh-CN"/>
              <a:t>G</a:t>
            </a:r>
            <a:r>
              <a:rPr lang="zh-CN" altLang="en-US"/>
              <a:t>表示</a:t>
            </a:r>
            <a:r>
              <a:rPr lang="en-US" altLang="zh-CN"/>
              <a:t>GB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查找小于</a:t>
            </a:r>
            <a:r>
              <a:rPr lang="en-US" altLang="zh-CN"/>
              <a:t>10KB</a:t>
            </a:r>
            <a:r>
              <a:rPr lang="zh-CN" altLang="en-US"/>
              <a:t>的文件：</a:t>
            </a:r>
            <a:r>
              <a:rPr lang="en-US" altLang="zh-CN"/>
              <a:t> find / -size -10k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查找大于</a:t>
            </a:r>
            <a:r>
              <a:rPr lang="en-US" altLang="zh-CN"/>
              <a:t>100MB</a:t>
            </a:r>
            <a:r>
              <a:rPr lang="zh-CN" altLang="en-US"/>
              <a:t>的文件：</a:t>
            </a:r>
            <a:r>
              <a:rPr lang="en-US" altLang="zh-CN"/>
              <a:t>find / -size +100M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查找大于</a:t>
            </a:r>
            <a:r>
              <a:rPr lang="en-US" altLang="zh-CN"/>
              <a:t>1GB</a:t>
            </a:r>
            <a:r>
              <a:rPr lang="zh-CN" altLang="en-US"/>
              <a:t>的文件：</a:t>
            </a:r>
            <a:r>
              <a:rPr lang="en-US" altLang="zh-CN"/>
              <a:t>find / -size +1G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04670"/>
            <a:ext cx="2771775" cy="257175"/>
          </a:xfrm>
          <a:prstGeom prst="rect">
            <a:avLst/>
          </a:prstGeom>
        </p:spPr>
      </p:pic>
      <p:pic>
        <p:nvPicPr>
          <p:cNvPr id="4" name="图片 3" descr="01 (4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490" y="4490085"/>
            <a:ext cx="2252980" cy="22529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which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查找命令的程序文件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无需选项，只需要参数表示查找哪个命令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find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用于查找指定的文件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按文件名查找：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支持通配符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按文件大小查找：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15" y="2926715"/>
            <a:ext cx="1685925" cy="238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5465" y="4382770"/>
            <a:ext cx="3190875" cy="276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465" y="5073650"/>
            <a:ext cx="27717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find</a:t>
            </a:r>
            <a:r>
              <a:rPr lang="zh-CN" altLang="en-US"/>
              <a:t>命令找出：名称中带有</a:t>
            </a:r>
            <a:r>
              <a:rPr lang="en-US" altLang="zh-CN"/>
              <a:t>centos</a:t>
            </a:r>
            <a:r>
              <a:rPr lang="zh-CN" altLang="en-US"/>
              <a:t>的文件</a:t>
            </a:r>
          </a:p>
          <a:p>
            <a:r>
              <a:rPr lang="en-US" altLang="zh-CN"/>
              <a:t>find / -name “*centos*”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find</a:t>
            </a:r>
            <a:r>
              <a:rPr lang="zh-CN" altLang="en-US"/>
              <a:t>命令找出：</a:t>
            </a:r>
            <a:r>
              <a:rPr lang="en-US" altLang="zh-CN"/>
              <a:t>/usr </a:t>
            </a:r>
            <a:r>
              <a:rPr lang="zh-CN" altLang="en-US"/>
              <a:t>目录内大于</a:t>
            </a:r>
            <a:r>
              <a:rPr lang="en-US" altLang="zh-CN"/>
              <a:t>100M</a:t>
            </a:r>
            <a:r>
              <a:rPr lang="zh-CN" altLang="en-US"/>
              <a:t>的文件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find /usr -size +100M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grep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wc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484314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请根据语言描述，写出对应的</a:t>
            </a:r>
            <a:r>
              <a:rPr lang="en-US" altLang="zh-CN"/>
              <a:t>Linux</a:t>
            </a:r>
            <a:r>
              <a:rPr lang="zh-CN" altLang="en-US"/>
              <a:t>路径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在根目录下有一个文件夹</a:t>
            </a:r>
            <a:r>
              <a:rPr lang="en-US" altLang="zh-CN"/>
              <a:t>test</a:t>
            </a:r>
            <a:r>
              <a:rPr lang="zh-CN" altLang="en-US"/>
              <a:t>，文件夹内有一个文件</a:t>
            </a:r>
            <a:r>
              <a:rPr lang="en-US" altLang="zh-CN"/>
              <a:t>hello.txt</a:t>
            </a:r>
            <a:r>
              <a:rPr lang="zh-CN" altLang="en-US"/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/test/hello.txt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在根目录下有一个文件</a:t>
            </a:r>
            <a:r>
              <a:rPr lang="en-US" altLang="zh-CN">
                <a:sym typeface="+mn-ea"/>
              </a:rPr>
              <a:t>itheima.txt</a:t>
            </a:r>
            <a:r>
              <a:rPr lang="zh-CN" altLang="en-US">
                <a:sym typeface="+mn-ea"/>
              </a:rPr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/itheima.txt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在根目录下有一个文件夹</a:t>
            </a:r>
            <a:r>
              <a:rPr lang="en-US" altLang="zh-CN">
                <a:sym typeface="+mn-ea"/>
              </a:rPr>
              <a:t>itcast</a:t>
            </a:r>
            <a:r>
              <a:rPr lang="zh-CN" altLang="en-US">
                <a:sym typeface="+mn-ea"/>
              </a:rPr>
              <a:t>，在</a:t>
            </a:r>
            <a:r>
              <a:rPr lang="en-US" altLang="zh-CN">
                <a:sym typeface="+mn-ea"/>
              </a:rPr>
              <a:t>itcast</a:t>
            </a:r>
            <a:r>
              <a:rPr lang="zh-CN" altLang="en-US">
                <a:sym typeface="+mn-ea"/>
              </a:rPr>
              <a:t>文件夹内有文件夹</a:t>
            </a:r>
            <a:r>
              <a:rPr lang="en-US" altLang="zh-CN">
                <a:sym typeface="+mn-ea"/>
              </a:rPr>
              <a:t>itheima</a:t>
            </a:r>
            <a:r>
              <a:rPr lang="zh-CN" altLang="en-US">
                <a:sym typeface="+mn-ea"/>
              </a:rPr>
              <a:t>，在</a:t>
            </a:r>
            <a:r>
              <a:rPr lang="en-US" altLang="zh-CN">
                <a:sym typeface="+mn-ea"/>
              </a:rPr>
              <a:t>itheima</a:t>
            </a:r>
            <a:r>
              <a:rPr lang="zh-CN" altLang="en-US">
                <a:sym typeface="+mn-ea"/>
              </a:rPr>
              <a:t>文件夹内有文件</a:t>
            </a:r>
            <a:r>
              <a:rPr lang="en-US" altLang="zh-CN">
                <a:sym typeface="+mn-ea"/>
              </a:rPr>
              <a:t>hello.txt</a:t>
            </a:r>
            <a:r>
              <a:rPr lang="zh-CN" altLang="en-US">
                <a:sym typeface="+mn-ea"/>
              </a:rPr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/itcast/itheima/hello.txt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grep</a:t>
            </a:r>
            <a:r>
              <a:rPr lang="zh-CN" altLang="en-US">
                <a:solidFill>
                  <a:srgbClr val="FF0000"/>
                </a:solidFill>
              </a:rPr>
              <a:t>命令过滤文件内容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wc</a:t>
            </a:r>
            <a:r>
              <a:rPr lang="zh-CN" altLang="en-US">
                <a:solidFill>
                  <a:srgbClr val="FF0000"/>
                </a:solidFill>
              </a:rPr>
              <a:t>命令统计内容数量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|</a:t>
            </a:r>
            <a:r>
              <a:rPr lang="zh-CN" altLang="en-US">
                <a:solidFill>
                  <a:srgbClr val="FF0000"/>
                </a:solidFill>
              </a:rPr>
              <a:t>管道符的概念和应用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grep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grep</a:t>
            </a:r>
            <a:r>
              <a:rPr lang="zh-CN" altLang="en-US"/>
              <a:t>命令，从文件中通过关键字过滤文件行。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</a:t>
            </a:r>
            <a:r>
              <a:rPr lang="en-US" altLang="zh-CN"/>
              <a:t>-n</a:t>
            </a:r>
            <a:r>
              <a:rPr lang="zh-CN" altLang="en-US"/>
              <a:t>，可选，表示在结果中显示匹配的行的行号。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参数，关键字，必填，表示过滤的关键字，带有空格或其它特殊符号，建议使用</a:t>
            </a:r>
            <a:r>
              <a:rPr lang="en-US" altLang="zh-CN"/>
              <a:t>””</a:t>
            </a:r>
            <a:r>
              <a:rPr lang="zh-CN" altLang="en-US"/>
              <a:t>将关键字包围起来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参数，文件路径，必填，表示要过滤内容的文件路径，</a:t>
            </a:r>
            <a:r>
              <a:rPr lang="zh-CN" altLang="en-US">
                <a:solidFill>
                  <a:srgbClr val="FF0000"/>
                </a:solidFill>
              </a:rPr>
              <a:t>可作为内容输入端口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现在，通过</a:t>
            </a:r>
            <a:r>
              <a:rPr lang="en-US" altLang="zh-CN"/>
              <a:t>touch</a:t>
            </a:r>
            <a:r>
              <a:rPr lang="zh-CN" altLang="en-US"/>
              <a:t>命令在</a:t>
            </a:r>
            <a:r>
              <a:rPr lang="en-US" altLang="zh-CN"/>
              <a:t>HOME</a:t>
            </a:r>
            <a:r>
              <a:rPr lang="zh-CN" altLang="en-US"/>
              <a:t>目录创建</a:t>
            </a:r>
            <a:r>
              <a:rPr lang="en-US" altLang="zh-CN"/>
              <a:t>itheima.txt</a:t>
            </a:r>
            <a:r>
              <a:rPr lang="zh-CN" altLang="en-US"/>
              <a:t>，并通过图形化页面编辑并保存如下内容：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2186940"/>
            <a:ext cx="2352675" cy="26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" y="4264660"/>
            <a:ext cx="7620000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grep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itheima</a:t>
            </a:r>
            <a:r>
              <a:rPr lang="zh-CN" altLang="en-US"/>
              <a:t>关键字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itcast</a:t>
            </a:r>
            <a:r>
              <a:rPr lang="zh-CN" altLang="en-US"/>
              <a:t>关键字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code</a:t>
            </a:r>
            <a:r>
              <a:rPr lang="zh-CN" altLang="en-US"/>
              <a:t>关键字，并显示行号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283460"/>
            <a:ext cx="430530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446780"/>
            <a:ext cx="4219575" cy="63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704715"/>
            <a:ext cx="431482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wc</a:t>
            </a:r>
            <a:r>
              <a:rPr>
                <a:sym typeface="+mn-ea"/>
              </a:rPr>
              <a:t>命令做数量统计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wc</a:t>
            </a:r>
            <a:r>
              <a:rPr lang="zh-CN" altLang="en-US"/>
              <a:t>命令统计文件的行数、单词数量等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-c</a:t>
            </a:r>
            <a:r>
              <a:rPr lang="zh-CN" altLang="en-US"/>
              <a:t>，统计</a:t>
            </a:r>
            <a:r>
              <a:rPr lang="en-US" altLang="zh-CN"/>
              <a:t>bytes</a:t>
            </a:r>
            <a:r>
              <a:rPr lang="zh-CN" altLang="en-US"/>
              <a:t>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-m</a:t>
            </a:r>
            <a:r>
              <a:rPr lang="zh-CN" altLang="en-US"/>
              <a:t>，统计字符数量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-l</a:t>
            </a:r>
            <a:r>
              <a:rPr lang="zh-CN" altLang="en-US"/>
              <a:t>，统计行数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-w</a:t>
            </a:r>
            <a:r>
              <a:rPr lang="zh-CN" altLang="en-US"/>
              <a:t>，统计单词数量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参数，文件路径，被统计的文件，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可作为内容输入端口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60" y="2202180"/>
            <a:ext cx="238125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wc</a:t>
            </a:r>
            <a:r>
              <a:rPr>
                <a:sym typeface="+mn-ea"/>
              </a:rPr>
              <a:t>命令做数量统计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不带选项，统计文件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统计行数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统计单词数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2123440"/>
            <a:ext cx="3190875" cy="123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45" y="3733800"/>
            <a:ext cx="34671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95" y="4530090"/>
            <a:ext cx="3429000" cy="409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45" y="5354955"/>
            <a:ext cx="3448050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45" y="6179820"/>
            <a:ext cx="3419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管道符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学习了</a:t>
            </a:r>
            <a:r>
              <a:rPr lang="en-US" altLang="zh-CN"/>
              <a:t>grep</a:t>
            </a:r>
            <a:r>
              <a:rPr lang="zh-CN" altLang="en-US"/>
              <a:t>命令后，我们在来学习一个新的特殊符号，管道符：</a:t>
            </a:r>
            <a:r>
              <a:rPr lang="en-US" altLang="zh-CN"/>
              <a:t>|</a:t>
            </a:r>
          </a:p>
          <a:p>
            <a:r>
              <a:rPr lang="zh-CN" altLang="en-US"/>
              <a:t>管道符的含义是：将管道符左边命令的结果，作为右边命令的输入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如上图：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 itheima.txt</a:t>
            </a:r>
            <a:r>
              <a:rPr lang="zh-CN" altLang="en-US"/>
              <a:t>的输出结果（文件内容）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作为右边</a:t>
            </a:r>
            <a:r>
              <a:rPr lang="en-US" altLang="zh-CN"/>
              <a:t>grep</a:t>
            </a:r>
            <a:r>
              <a:rPr lang="zh-CN" altLang="en-US"/>
              <a:t>命令的输入（被过滤文件）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1656080"/>
            <a:ext cx="3531870" cy="1563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524125"/>
            <a:ext cx="62388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管道符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管道符的应用非常多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| grep Desktop</a:t>
            </a:r>
            <a:r>
              <a:rPr lang="zh-CN" altLang="en-US"/>
              <a:t>，过滤</a:t>
            </a:r>
            <a:r>
              <a:rPr lang="en-US" altLang="zh-CN"/>
              <a:t>ls</a:t>
            </a:r>
            <a:r>
              <a:rPr lang="zh-CN" altLang="en-US"/>
              <a:t>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find / -name “test” | grep “/usr/lib64”</a:t>
            </a:r>
            <a:r>
              <a:rPr lang="zh-CN" altLang="en-US"/>
              <a:t>，过滤结果，只找路径带有</a:t>
            </a:r>
            <a:r>
              <a:rPr lang="en-US" altLang="zh-CN"/>
              <a:t>/usr/lib64</a:t>
            </a:r>
            <a:r>
              <a:rPr lang="zh-CN" altLang="en-US"/>
              <a:t>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 itheima.txt | grep itcast | grep itheima</a:t>
            </a:r>
            <a:r>
              <a:rPr lang="zh-CN" altLang="en-US"/>
              <a:t>，可以嵌套使用哦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 itheima.txt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的结果给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grep itcast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 itheima.txt | grep itcast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的结果给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grep itheima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" y="2507615"/>
            <a:ext cx="34575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55" y="3335655"/>
            <a:ext cx="525780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4975225"/>
            <a:ext cx="6029325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grep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从文件中通过关键字过滤文件行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选项</a:t>
            </a:r>
            <a:r>
              <a:rPr lang="en-US" altLang="zh-CN" sz="1400">
                <a:sym typeface="+mn-ea"/>
              </a:rPr>
              <a:t>-n</a:t>
            </a:r>
            <a:r>
              <a:rPr lang="zh-CN" altLang="en-US" sz="1400">
                <a:sym typeface="+mn-ea"/>
              </a:rPr>
              <a:t>，可选，表示在结果中显示匹配的行的行号。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参数，关键字，必填，表示过滤的关键字，建议使用</a:t>
            </a:r>
            <a:r>
              <a:rPr lang="en-US" altLang="zh-CN" sz="1400">
                <a:sym typeface="+mn-ea"/>
              </a:rPr>
              <a:t>””</a:t>
            </a:r>
            <a:r>
              <a:rPr lang="zh-CN" altLang="en-US" sz="1400">
                <a:sym typeface="+mn-ea"/>
              </a:rPr>
              <a:t>将关键字包围起来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参数，文件路径，必填，表示要过滤内容的文件路径，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可作为管道符的输入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wc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命令统计文件的行数、单词数量、字节数、字符数等</a:t>
            </a:r>
            <a:endParaRPr lang="zh-CN" altLang="en-US" sz="1400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不带选项默认统计：行数、单词数、字节数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-c</a:t>
            </a:r>
            <a:r>
              <a:rPr lang="zh-CN" altLang="en-US" sz="1400"/>
              <a:t>字节数、</a:t>
            </a:r>
            <a:r>
              <a:rPr lang="en-US" altLang="zh-CN" sz="1400"/>
              <a:t>-m</a:t>
            </a:r>
            <a:r>
              <a:rPr lang="zh-CN" altLang="en-US" sz="1400"/>
              <a:t>字符数、</a:t>
            </a:r>
            <a:r>
              <a:rPr lang="en-US" altLang="zh-CN" sz="1400"/>
              <a:t>-l</a:t>
            </a:r>
            <a:r>
              <a:rPr lang="zh-CN" altLang="en-US" sz="1400"/>
              <a:t>行数、</a:t>
            </a:r>
            <a:r>
              <a:rPr lang="en-US" altLang="zh-CN" sz="1400"/>
              <a:t>-w</a:t>
            </a:r>
            <a:r>
              <a:rPr lang="zh-CN" altLang="en-US" sz="1400"/>
              <a:t>单词数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参数，被统计的文件路径，</a:t>
            </a:r>
            <a:r>
              <a:rPr lang="zh-CN" altLang="en-US" sz="1400">
                <a:solidFill>
                  <a:srgbClr val="FF0000"/>
                </a:solidFill>
              </a:rPr>
              <a:t>可作为管道符的输入</a:t>
            </a:r>
            <a:endParaRPr lang="en-US" altLang="zh-CN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管道符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|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将管道符左边命令的结果，作为右边命令的输入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823720"/>
            <a:ext cx="235267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5" y="4360545"/>
            <a:ext cx="238125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对创建的</a:t>
            </a:r>
            <a:r>
              <a:rPr lang="en-US" altLang="zh-CN"/>
              <a:t>test.txt</a:t>
            </a:r>
            <a:r>
              <a:rPr lang="zh-CN" altLang="en-US"/>
              <a:t>进行统计</a:t>
            </a:r>
          </a:p>
          <a:p>
            <a:r>
              <a:rPr lang="zh-CN" altLang="en-US"/>
              <a:t>请使用</a:t>
            </a:r>
            <a:r>
              <a:rPr lang="en-US" altLang="zh-CN"/>
              <a:t>cat</a:t>
            </a:r>
            <a:r>
              <a:rPr lang="zh-CN" altLang="en-US"/>
              <a:t>、</a:t>
            </a:r>
            <a:r>
              <a:rPr lang="en-US" altLang="zh-CN"/>
              <a:t>grep</a:t>
            </a:r>
            <a:r>
              <a:rPr lang="zh-CN" altLang="en-US"/>
              <a:t>、管道符、</a:t>
            </a:r>
            <a:r>
              <a:rPr lang="en-US" altLang="zh-CN"/>
              <a:t>wc</a:t>
            </a:r>
            <a:r>
              <a:rPr lang="zh-CN" altLang="en-US"/>
              <a:t>命令组合，进行统计：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统计文件中带有</a:t>
            </a:r>
            <a:r>
              <a:rPr lang="en-US" altLang="zh-CN"/>
              <a:t>itcast</a:t>
            </a:r>
            <a:r>
              <a:rPr lang="zh-CN" altLang="en-US"/>
              <a:t>关键字的有几行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cat test.txt | grep itcast | wc -l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统计文件中带有</a:t>
            </a:r>
            <a:r>
              <a:rPr lang="en-US" altLang="zh-CN"/>
              <a:t>itheima</a:t>
            </a:r>
            <a:r>
              <a:rPr lang="zh-CN" altLang="en-US"/>
              <a:t>关键字的结果中有多少个单词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cat test.txt | grep itheima | wc -w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echo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tail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3644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068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echo</a:t>
            </a:r>
            <a:r>
              <a:rPr lang="zh-CN" altLang="en-US">
                <a:solidFill>
                  <a:srgbClr val="FF0000"/>
                </a:solidFill>
              </a:rPr>
              <a:t>命令输出内容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掌握反引号</a:t>
            </a:r>
            <a:r>
              <a:rPr lang="en-US" altLang="zh-CN">
                <a:solidFill>
                  <a:srgbClr val="FF0000"/>
                </a:solidFill>
              </a:rPr>
              <a:t>`</a:t>
            </a:r>
            <a:r>
              <a:rPr lang="zh-CN" altLang="en-US">
                <a:solidFill>
                  <a:srgbClr val="FF0000"/>
                </a:solidFill>
              </a:rPr>
              <a:t>的使用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tail</a:t>
            </a:r>
            <a:r>
              <a:rPr lang="zh-CN" altLang="en-US">
                <a:solidFill>
                  <a:srgbClr val="FF0000"/>
                </a:solidFill>
              </a:rPr>
              <a:t>命令跟踪文件更改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掌握重定向符号的使用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echo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可以使用</a:t>
            </a:r>
            <a:r>
              <a:rPr lang="en-US" altLang="zh-CN"/>
              <a:t>echo</a:t>
            </a:r>
            <a:r>
              <a:rPr lang="zh-CN" altLang="en-US"/>
              <a:t>命令在命令行内输出指定内容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无需选项，只有一个参数，表示要输出的内容，复杂内容可以用</a:t>
            </a:r>
            <a:r>
              <a:rPr lang="en-US" altLang="zh-CN"/>
              <a:t>””</a:t>
            </a:r>
            <a:r>
              <a:rPr lang="zh-CN" altLang="en-US"/>
              <a:t>包围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在终端上显示：</a:t>
            </a:r>
            <a:r>
              <a:rPr lang="en-US" altLang="zh-CN"/>
              <a:t>Hello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带有空格或</a:t>
            </a:r>
            <a:r>
              <a:rPr lang="en-US" altLang="zh-CN"/>
              <a:t>\</a:t>
            </a:r>
            <a:r>
              <a:rPr lang="zh-CN" altLang="en-US"/>
              <a:t>等特殊符号，建议使用双引号包围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因为不包围的话，空格后很容易被识别为参数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，尽管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echo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不受影响，但是要养成习惯哦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2216785"/>
            <a:ext cx="1409700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5" y="3768725"/>
            <a:ext cx="3409950" cy="438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85" y="4813300"/>
            <a:ext cx="358140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反引号</a:t>
            </a:r>
            <a:r>
              <a:rPr lang="en-US" altLang="zh-CN"/>
              <a:t>`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看一下如下命令：</a:t>
            </a:r>
            <a:r>
              <a:rPr lang="en-US" altLang="zh-CN"/>
              <a:t>echo pwd</a:t>
            </a:r>
          </a:p>
          <a:p>
            <a:endParaRPr lang="en-US" altLang="zh-CN"/>
          </a:p>
          <a:p>
            <a:r>
              <a:rPr lang="zh-CN" altLang="en-US"/>
              <a:t>本意是想，输出当前的工作路径，但是</a:t>
            </a:r>
            <a:r>
              <a:rPr lang="en-US" altLang="zh-CN"/>
              <a:t>pwd</a:t>
            </a:r>
            <a:r>
              <a:rPr lang="zh-CN" altLang="en-US"/>
              <a:t>被作为普通字符输出了。</a:t>
            </a:r>
          </a:p>
          <a:p>
            <a:endParaRPr lang="zh-CN" altLang="en-US"/>
          </a:p>
          <a:p>
            <a:r>
              <a:rPr lang="zh-CN" altLang="en-US"/>
              <a:t>我们可以通过将命令用反引号（通常也称之为飘号）</a:t>
            </a:r>
            <a:r>
              <a:rPr lang="en-US" altLang="zh-CN"/>
              <a:t>`</a:t>
            </a:r>
            <a:r>
              <a:rPr lang="zh-CN" altLang="en-US"/>
              <a:t>将其包围</a:t>
            </a:r>
          </a:p>
          <a:p>
            <a:r>
              <a:rPr lang="zh-CN" altLang="en-US"/>
              <a:t>被</a:t>
            </a:r>
            <a:r>
              <a:rPr lang="en-US" altLang="zh-CN"/>
              <a:t>`</a:t>
            </a:r>
            <a:r>
              <a:rPr lang="zh-CN" altLang="en-US"/>
              <a:t>包围的内容，会被作为命令执行，而非普通字符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086610"/>
            <a:ext cx="26193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4184650"/>
            <a:ext cx="27336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重定向符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我们再来学习两个特殊符号，重定向符：</a:t>
            </a:r>
            <a:r>
              <a:rPr lang="en-US" altLang="zh-CN"/>
              <a:t>&gt;</a:t>
            </a:r>
            <a:r>
              <a:rPr lang="zh-CN" altLang="en-US"/>
              <a:t>和</a:t>
            </a:r>
            <a:r>
              <a:rPr lang="en-US" altLang="zh-CN"/>
              <a:t>&gt;&gt;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&gt;</a:t>
            </a:r>
            <a:r>
              <a:rPr lang="zh-CN" altLang="en-US"/>
              <a:t>，将左侧命令的结果，</a:t>
            </a:r>
            <a:r>
              <a:rPr lang="zh-CN" altLang="en-US">
                <a:solidFill>
                  <a:srgbClr val="FF0000"/>
                </a:solidFill>
              </a:rPr>
              <a:t>覆盖</a:t>
            </a:r>
            <a:r>
              <a:rPr lang="zh-CN" altLang="en-US"/>
              <a:t>写入到符号右侧指定的文件中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&gt;&gt;</a:t>
            </a:r>
            <a:r>
              <a:rPr lang="zh-CN" altLang="en-US">
                <a:sym typeface="+mn-ea"/>
              </a:rPr>
              <a:t>，将左侧命令的结果，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追加</a:t>
            </a:r>
            <a:r>
              <a:rPr lang="zh-CN" altLang="en-US">
                <a:sym typeface="+mn-ea"/>
              </a:rPr>
              <a:t>写入到符号右侧指定的文件中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echo “Hello Linux” &gt; itheima.txt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echo “Hello itheima” &gt; itheima.txt</a:t>
            </a:r>
            <a:r>
              <a:rPr lang="zh-CN" altLang="en-US"/>
              <a:t>，再次执行，覆盖新内容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echo “Hello itcast” &gt;&gt; itheima.txt</a:t>
            </a:r>
            <a:r>
              <a:rPr lang="zh-CN" altLang="en-US"/>
              <a:t>，再次执行，使用</a:t>
            </a:r>
            <a:r>
              <a:rPr lang="en-US" altLang="zh-CN"/>
              <a:t>&gt;&gt;</a:t>
            </a:r>
            <a:r>
              <a:rPr lang="zh-CN" altLang="en-US"/>
              <a:t>追加新内容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3714750"/>
            <a:ext cx="3983990" cy="542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4547235"/>
            <a:ext cx="431101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" y="5401310"/>
            <a:ext cx="50387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tail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tail</a:t>
            </a:r>
            <a:r>
              <a:rPr lang="zh-CN" altLang="en-US"/>
              <a:t>命令，可以查看文件尾部内容，跟踪文件的最新更改，语法如下：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</a:t>
            </a:r>
            <a:r>
              <a:rPr lang="en-US" altLang="zh-CN"/>
              <a:t>Linux</a:t>
            </a:r>
            <a:r>
              <a:rPr lang="zh-CN" altLang="en-US"/>
              <a:t>路径，表示被跟踪的文件路径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-f</a:t>
            </a:r>
            <a:r>
              <a:rPr lang="zh-CN" altLang="en-US"/>
              <a:t>，表示持续跟踪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</a:t>
            </a:r>
            <a:r>
              <a:rPr lang="en-US" altLang="zh-CN"/>
              <a:t>, -num</a:t>
            </a:r>
            <a:r>
              <a:rPr lang="zh-CN" altLang="en-US"/>
              <a:t>，表示，查看尾部多少行，不填默认</a:t>
            </a:r>
            <a:r>
              <a:rPr lang="en-US" altLang="zh-CN"/>
              <a:t>10</a:t>
            </a:r>
            <a:r>
              <a:rPr lang="zh-CN" altLang="en-US"/>
              <a:t>行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125345"/>
            <a:ext cx="36671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tail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</a:t>
            </a:r>
            <a:r>
              <a:rPr lang="en-US" altLang="zh-CN"/>
              <a:t>/var/log/vmware-network.log</a:t>
            </a:r>
            <a:r>
              <a:rPr lang="zh-CN" altLang="en-US"/>
              <a:t>文件的尾部</a:t>
            </a:r>
            <a:r>
              <a:rPr lang="en-US" altLang="zh-CN"/>
              <a:t>10</a:t>
            </a:r>
            <a:r>
              <a:rPr lang="zh-CN" altLang="en-US"/>
              <a:t>行：</a:t>
            </a:r>
            <a:r>
              <a:rPr lang="en-US" altLang="zh-CN"/>
              <a:t>tail /var/log/vmware-network.log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查看</a:t>
            </a:r>
            <a:r>
              <a:rPr lang="en-US" altLang="zh-CN">
                <a:sym typeface="+mn-ea"/>
              </a:rPr>
              <a:t>/var/log/vmware-network.log</a:t>
            </a:r>
            <a:r>
              <a:rPr lang="zh-CN" altLang="en-US">
                <a:sym typeface="+mn-ea"/>
              </a:rPr>
              <a:t>文件的尾部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行：</a:t>
            </a:r>
            <a:r>
              <a:rPr lang="en-US" altLang="zh-CN">
                <a:sym typeface="+mn-ea"/>
              </a:rPr>
              <a:t>tail -3 /var/log/vmware-network.log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5" y="2045335"/>
            <a:ext cx="5754370" cy="1343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3711575"/>
            <a:ext cx="7647940" cy="64389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tail</a:t>
            </a:r>
            <a:r>
              <a:t>持续跟踪文件更改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使用</a:t>
            </a:r>
            <a:r>
              <a:rPr lang="en-US" altLang="zh-CN"/>
              <a:t>-f</a:t>
            </a:r>
            <a:r>
              <a:rPr lang="zh-CN" altLang="en-US"/>
              <a:t>选项，可以持续跟踪文件更改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复制一个新的</a:t>
            </a:r>
            <a:r>
              <a:rPr lang="en-US" altLang="zh-CN"/>
              <a:t>FinalShell</a:t>
            </a:r>
            <a:r>
              <a:rPr lang="zh-CN" altLang="en-US"/>
              <a:t>的标签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在第一个标签中，执行：</a:t>
            </a:r>
            <a:r>
              <a:rPr lang="en-US" altLang="zh-CN"/>
              <a:t>touch test.txt</a:t>
            </a:r>
            <a:r>
              <a:rPr lang="zh-CN" altLang="en-US"/>
              <a:t>，创建一个</a:t>
            </a:r>
            <a:r>
              <a:rPr lang="en-US" altLang="zh-CN"/>
              <a:t>test.txt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在第一个标签中，执行：</a:t>
            </a:r>
            <a:r>
              <a:rPr lang="en-US" altLang="zh-CN"/>
              <a:t>tail -f test.txt</a:t>
            </a:r>
            <a:r>
              <a:rPr lang="zh-CN" altLang="en-US"/>
              <a:t>，持续跟踪文件更改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在第二个标签中，多次执行：</a:t>
            </a:r>
            <a:r>
              <a:rPr lang="en-US" altLang="zh-CN"/>
              <a:t>echo </a:t>
            </a:r>
            <a:r>
              <a:rPr lang="zh-CN" altLang="en-US"/>
              <a:t>“内容”</a:t>
            </a:r>
            <a:r>
              <a:rPr lang="en-US" altLang="zh-CN"/>
              <a:t> &gt;&gt; test.txt</a:t>
            </a:r>
            <a:r>
              <a:rPr lang="zh-CN" altLang="en-US"/>
              <a:t>，向文件追加内容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观察第一个标签的变化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516505"/>
            <a:ext cx="202946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echo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可以使用echo命令在命令行内输出指定内容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无需选项，只有一个参数，表示要输出的内容，复杂内容可以用</a:t>
            </a:r>
            <a:r>
              <a:rPr lang="en-US" altLang="zh-CN" sz="1400">
                <a:sym typeface="+mn-ea"/>
              </a:rPr>
              <a:t>””</a:t>
            </a:r>
            <a:r>
              <a:rPr lang="zh-CN" altLang="en-US" sz="1400">
                <a:sym typeface="+mn-ea"/>
              </a:rPr>
              <a:t>包围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en-US" altLang="zh-CN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`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反引号符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被</a:t>
            </a:r>
            <a:r>
              <a:rPr lang="en-US" altLang="zh-CN" sz="1400">
                <a:sym typeface="+mn-ea"/>
              </a:rPr>
              <a:t>`</a:t>
            </a:r>
            <a:r>
              <a:rPr lang="zh-CN" altLang="en-US" sz="1400">
                <a:sym typeface="+mn-ea"/>
              </a:rPr>
              <a:t>包围的内容，会被作为命令执行，而非普通字符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重定向符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&gt;</a:t>
            </a:r>
            <a:r>
              <a:rPr lang="zh-CN" altLang="en-US" sz="1400">
                <a:sym typeface="+mn-ea"/>
              </a:rPr>
              <a:t>，将左侧命令的结果，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覆盖</a:t>
            </a:r>
            <a:r>
              <a:rPr lang="zh-CN" altLang="en-US" sz="1400">
                <a:sym typeface="+mn-ea"/>
              </a:rPr>
              <a:t>写入到符号右侧指定的文件中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&gt;&gt;</a:t>
            </a:r>
            <a:r>
              <a:rPr lang="zh-CN" altLang="en-US" sz="1400">
                <a:sym typeface="+mn-ea"/>
              </a:rPr>
              <a:t>，将左侧命令的结果，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追加</a:t>
            </a:r>
            <a:r>
              <a:rPr lang="zh-CN" altLang="en-US" sz="1400">
                <a:sym typeface="+mn-ea"/>
              </a:rPr>
              <a:t>写入到符号右侧指定的文件中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4. tail命令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查看文件尾部内容，并可以持续跟踪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：持续跟踪，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-num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：启动的时候查看尾部多少行，默认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路径，表示被查看的文件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60" y="1585595"/>
            <a:ext cx="1409700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5" y="5371465"/>
            <a:ext cx="36671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echo</a:t>
            </a:r>
            <a:r>
              <a:rPr lang="zh-CN" altLang="en-US"/>
              <a:t>并配合反引号，输出内容：我当前的工作目录是：</a:t>
            </a:r>
            <a:r>
              <a:rPr lang="en-US" altLang="zh-CN"/>
              <a:t>`</a:t>
            </a:r>
            <a:r>
              <a:rPr lang="zh-CN" altLang="en-US"/>
              <a:t>具体的工作目录路径</a:t>
            </a:r>
            <a:r>
              <a:rPr lang="en-US" altLang="zh-CN"/>
              <a:t>`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并结合重定向符，将输出结果</a:t>
            </a:r>
            <a:r>
              <a:rPr lang="zh-CN" altLang="en-US">
                <a:solidFill>
                  <a:srgbClr val="FF0000"/>
                </a:solidFill>
              </a:rPr>
              <a:t>覆盖</a:t>
            </a:r>
            <a:r>
              <a:rPr lang="zh-CN" altLang="en-US"/>
              <a:t>写入</a:t>
            </a:r>
            <a:r>
              <a:rPr lang="en-US" altLang="zh-CN"/>
              <a:t>work.txt</a:t>
            </a:r>
            <a:r>
              <a:rPr lang="zh-CN" altLang="en-US"/>
              <a:t>文件</a:t>
            </a:r>
          </a:p>
          <a:p>
            <a:pPr>
              <a:buFont typeface="Arial" panose="020B0604020202020204" pitchFamily="34" charset="0"/>
            </a:pPr>
            <a:r>
              <a:t>echo "我当前的工作目录是：`pwd`"</a:t>
            </a:r>
            <a:r>
              <a:rPr lang="en-US"/>
              <a:t> &gt; work.txt</a:t>
            </a:r>
          </a:p>
          <a:p>
            <a:pPr>
              <a:buFont typeface="Arial" panose="020B0604020202020204" pitchFamily="34" charset="0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请使用</a:t>
            </a:r>
            <a:r>
              <a:rPr lang="en-US" altLang="zh-CN">
                <a:sym typeface="+mn-ea"/>
              </a:rPr>
              <a:t>echo</a:t>
            </a:r>
            <a:r>
              <a:rPr lang="zh-CN" altLang="en-US">
                <a:sym typeface="+mn-ea"/>
              </a:rPr>
              <a:t>输出任意内容并追加到</a:t>
            </a:r>
            <a:r>
              <a:rPr lang="en-US" altLang="zh-CN">
                <a:sym typeface="+mn-ea"/>
              </a:rPr>
              <a:t>work.txt</a:t>
            </a:r>
            <a:r>
              <a:rPr lang="zh-CN" altLang="en-US">
                <a:sym typeface="+mn-ea"/>
              </a:rPr>
              <a:t>文件中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tail</a:t>
            </a:r>
            <a:r>
              <a:rPr lang="zh-CN" altLang="en-US">
                <a:sym typeface="+mn-ea"/>
              </a:rPr>
              <a:t>命令持续跟踪文件内容更改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echo </a:t>
            </a:r>
            <a:r>
              <a:rPr>
                <a:sym typeface="+mn-ea"/>
              </a:rPr>
              <a:t>"</a:t>
            </a:r>
            <a:r>
              <a:rPr lang="zh-CN" altLang="en-US">
                <a:sym typeface="+mn-ea"/>
              </a:rPr>
              <a:t>内容</a:t>
            </a:r>
            <a:r>
              <a:rPr>
                <a:sym typeface="+mn-ea"/>
              </a:rPr>
              <a:t>"</a:t>
            </a:r>
            <a:r>
              <a:rPr lang="en-US" altLang="zh-CN">
                <a:sym typeface="+mn-ea"/>
              </a:rPr>
              <a:t> &gt;&gt; work.txt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tail -f work.txt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vi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8870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命令的基础结构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理解工作目录的概念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HOME</a:t>
            </a:r>
            <a:r>
              <a:rPr lang="zh-CN" altLang="en-US">
                <a:solidFill>
                  <a:srgbClr val="FF0000"/>
                </a:solidFill>
              </a:rPr>
              <a:t>目录的概念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ls</a:t>
            </a:r>
            <a:r>
              <a:rPr lang="zh-CN" altLang="en-US">
                <a:solidFill>
                  <a:srgbClr val="FF0000"/>
                </a:solidFill>
              </a:rPr>
              <a:t>命令的基础使用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VI\VIM</a:t>
            </a:r>
            <a:r>
              <a:rPr lang="zh-CN" altLang="en-US">
                <a:solidFill>
                  <a:srgbClr val="FF0000"/>
                </a:solidFill>
              </a:rPr>
              <a:t>编辑器完成文件编辑工作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vi</a:t>
            </a:r>
            <a:r>
              <a:rPr lang="en-US" altLang="zh-CN">
                <a:sym typeface="+mn-ea"/>
              </a:rPr>
              <a:t>\vim</a:t>
            </a:r>
            <a:r>
              <a:rPr lang="zh-CN" altLang="en-US"/>
              <a:t>编辑器介绍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vi</a:t>
            </a:r>
            <a:r>
              <a:rPr lang="en-US" altLang="zh-CN"/>
              <a:t>\vim</a:t>
            </a:r>
            <a:r>
              <a:rPr lang="zh-CN" altLang="en-US"/>
              <a:t>是visual interface的简称, 是Linux中最经典的文本编辑器</a:t>
            </a:r>
          </a:p>
          <a:p>
            <a:r>
              <a:rPr lang="zh-CN" altLang="en-US"/>
              <a:t>同图形化界面中的</a:t>
            </a:r>
            <a:r>
              <a:rPr lang="en-US" altLang="zh-CN"/>
              <a:t> </a:t>
            </a:r>
            <a:r>
              <a:rPr lang="zh-CN" altLang="en-US"/>
              <a:t>文本编辑器一样，</a:t>
            </a:r>
            <a:r>
              <a:rPr lang="en-US" altLang="zh-CN"/>
              <a:t>vi</a:t>
            </a:r>
            <a:r>
              <a:rPr lang="zh-CN" altLang="en-US"/>
              <a:t>是命令行下对文本文件进行编辑的绝佳选择。</a:t>
            </a:r>
          </a:p>
          <a:p>
            <a:r>
              <a:rPr lang="en-US">
                <a:solidFill>
                  <a:schemeClr val="accent2"/>
                </a:solidFill>
              </a:rPr>
              <a:t>vim</a:t>
            </a:r>
            <a:r>
              <a:rPr>
                <a:solidFill>
                  <a:schemeClr val="accent2"/>
                </a:solidFill>
              </a:rPr>
              <a:t> 是 vi 的加强版本，兼容 vi 的所有指令，不仅能编辑文本，而且还具有 shell 程序编辑的功能，可以不同颜色的字体来辨别语法的正确性，极大方便了程序的设计和编辑性。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6450" y="3465830"/>
            <a:ext cx="452437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35" y="3441700"/>
            <a:ext cx="5534025" cy="245808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vi</a:t>
            </a:r>
            <a:r>
              <a:rPr lang="en-US" altLang="zh-CN">
                <a:sym typeface="+mn-ea"/>
              </a:rPr>
              <a:t>\vim</a:t>
            </a:r>
            <a:r>
              <a:t>编辑器的三种工作模式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命令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Command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命令模式下，所敲的按键编辑器都理解为命令，以命令驱动执行不同的功能。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此模型下，不能自由进行文本编辑。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输入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Insert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也就是所谓的编辑模式、插入模式。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此模式下，可以对文件内容进行自由编辑。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底线命令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Last line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以：开始，通常用于文件的保存、退出。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74" y="285522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如果需要通过</a:t>
            </a:r>
            <a:r>
              <a:rPr lang="en-US" altLang="zh-CN"/>
              <a:t>vi/vim</a:t>
            </a:r>
            <a:r>
              <a:rPr lang="zh-CN" altLang="en-US"/>
              <a:t>编辑器编辑文件，请通过如下命令：</a:t>
            </a:r>
          </a:p>
          <a:p>
            <a:endParaRPr lang="zh-CN" altLang="en-US"/>
          </a:p>
          <a:p>
            <a:r>
              <a:rPr lang="en-US" altLang="zh-CN"/>
              <a:t>vim</a:t>
            </a:r>
            <a:r>
              <a:rPr lang="zh-CN" altLang="en-US"/>
              <a:t>兼容全部的</a:t>
            </a:r>
            <a:r>
              <a:rPr lang="en-US" altLang="zh-CN"/>
              <a:t>vi</a:t>
            </a:r>
            <a:r>
              <a:rPr lang="zh-CN" altLang="en-US"/>
              <a:t>功能，后续全部使用</a:t>
            </a:r>
            <a:r>
              <a:rPr lang="en-US" altLang="zh-CN"/>
              <a:t>vim</a:t>
            </a:r>
            <a:r>
              <a:rPr lang="zh-CN" altLang="en-US"/>
              <a:t>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如果文件路径表示的文件</a:t>
            </a:r>
            <a:r>
              <a:rPr lang="zh-CN" altLang="en-US">
                <a:solidFill>
                  <a:schemeClr val="accent2"/>
                </a:solidFill>
              </a:rPr>
              <a:t>不存在</a:t>
            </a:r>
            <a:r>
              <a:rPr lang="zh-CN" altLang="en-US"/>
              <a:t>，那么此命令会用于</a:t>
            </a:r>
            <a:r>
              <a:rPr lang="zh-CN" altLang="en-US">
                <a:solidFill>
                  <a:schemeClr val="accent2"/>
                </a:solidFill>
              </a:rPr>
              <a:t>编辑新文件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如果文件路径表示的文件</a:t>
            </a:r>
            <a:r>
              <a:rPr lang="zh-CN" altLang="en-US">
                <a:solidFill>
                  <a:schemeClr val="accent2"/>
                </a:solidFill>
              </a:rPr>
              <a:t>存在</a:t>
            </a:r>
            <a:r>
              <a:rPr lang="zh-CN" altLang="en-US"/>
              <a:t>，那么此命令用于</a:t>
            </a:r>
            <a:r>
              <a:rPr lang="zh-CN" altLang="en-US">
                <a:solidFill>
                  <a:schemeClr val="accent2"/>
                </a:solidFill>
              </a:rPr>
              <a:t>编辑已有文件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2126615"/>
            <a:ext cx="1133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vi</a:t>
            </a:r>
            <a:r>
              <a:t>编辑器的快速体验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vi/vim</a:t>
            </a:r>
            <a:r>
              <a:rPr lang="zh-CN" altLang="en-US"/>
              <a:t>命令编辑文件，会打开一个新的窗口，此时这个窗口就是：命令模式窗口</a:t>
            </a:r>
          </a:p>
          <a:p>
            <a:r>
              <a:rPr lang="zh-CN" altLang="en-US"/>
              <a:t>命令模式是</a:t>
            </a:r>
            <a:r>
              <a:rPr lang="en-US" altLang="zh-CN"/>
              <a:t>vi</a:t>
            </a:r>
            <a:r>
              <a:rPr lang="zh-CN" altLang="en-US"/>
              <a:t>编辑器的入口和出口，如右图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进入</a:t>
            </a:r>
            <a:r>
              <a:rPr lang="en-US" altLang="zh-CN"/>
              <a:t>vi</a:t>
            </a:r>
            <a:r>
              <a:rPr lang="zh-CN" altLang="en-US"/>
              <a:t>编辑器会进入命令模式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通过命令模式输入键盘指令，可以进入输入模式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输入模式需要退回到命令模式，然后通过命令可以进入底线命令模式</a:t>
            </a:r>
          </a:p>
          <a:p>
            <a:pPr>
              <a:buFont typeface="Arial" panose="020B0604020202020204" pitchFamily="34" charset="0"/>
            </a:pPr>
            <a:endParaRPr lang="zh-CN" altLang="en-US" sz="1400"/>
          </a:p>
          <a:p>
            <a:pPr>
              <a:buFont typeface="Arial" panose="020B0604020202020204" pitchFamily="34" charset="0"/>
            </a:pPr>
            <a:r>
              <a:rPr lang="zh-CN" altLang="en-US" sz="1400"/>
              <a:t>快速体验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使用：</a:t>
            </a:r>
            <a:r>
              <a:rPr lang="en-US" altLang="zh-CN" sz="1400"/>
              <a:t>vim hello.txt</a:t>
            </a:r>
            <a:r>
              <a:rPr lang="zh-CN" altLang="en-US" sz="1400"/>
              <a:t>，编辑一个新文件，执行后进入的是命令模式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在命令模式内，按键盘</a:t>
            </a:r>
            <a:r>
              <a:rPr lang="en-US" altLang="zh-CN" sz="1400"/>
              <a:t> i </a:t>
            </a:r>
            <a:r>
              <a:rPr lang="zh-CN" altLang="en-US" sz="1400"/>
              <a:t>，进入输入模式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在输入模式内输入：</a:t>
            </a:r>
            <a:r>
              <a:rPr lang="en-US" altLang="zh-CN" sz="1400"/>
              <a:t>itheima and itcast.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输入完成后，按</a:t>
            </a:r>
            <a:r>
              <a:rPr lang="en-US" altLang="zh-CN" sz="1400"/>
              <a:t>esc</a:t>
            </a:r>
            <a:r>
              <a:rPr lang="zh-CN" altLang="en-US" sz="1400"/>
              <a:t>回退会命令模式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在命令模式内，按键盘</a:t>
            </a:r>
            <a:r>
              <a:rPr lang="en-US" altLang="zh-CN" sz="1400"/>
              <a:t> : </a:t>
            </a:r>
            <a:r>
              <a:rPr lang="zh-CN" altLang="en-US" sz="1400"/>
              <a:t>，进入底线命令模式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/>
              <a:t>在底线命令内输入：</a:t>
            </a:r>
            <a:r>
              <a:rPr lang="en-US" altLang="zh-CN" sz="1400"/>
              <a:t>wq</a:t>
            </a:r>
            <a:r>
              <a:rPr lang="zh-CN" altLang="en-US" sz="1400"/>
              <a:t>，保存文件并退出</a:t>
            </a:r>
            <a:r>
              <a:rPr lang="en-US" altLang="zh-CN" sz="1400"/>
              <a:t>vi</a:t>
            </a:r>
            <a:r>
              <a:rPr lang="zh-CN" altLang="en-US" sz="1400"/>
              <a:t>编辑器</a:t>
            </a:r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14" y="236373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命令模式快捷键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经过刚刚的快速体验，想必同学们对于</a:t>
            </a:r>
            <a:r>
              <a:rPr lang="en-US" altLang="zh-CN"/>
              <a:t>3</a:t>
            </a:r>
            <a:r>
              <a:rPr lang="zh-CN" altLang="en-US"/>
              <a:t>种模式的切换有了一定的了解。</a:t>
            </a:r>
          </a:p>
          <a:p>
            <a:r>
              <a:rPr lang="zh-CN" altLang="en-US"/>
              <a:t>现在我们来看一下，在命令模式下的一些常见快捷键。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2646680"/>
            <a:ext cx="665797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命令模式快捷键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06440" y="1656715"/>
            <a:ext cx="4261485" cy="3543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1656715"/>
            <a:ext cx="4428490" cy="324548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底线命令模式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编辑模式没有什么特殊的，进入编辑模式后，任何快捷键都没有作用，就是正常输入文本而已。</a:t>
            </a:r>
          </a:p>
          <a:p>
            <a:r>
              <a:rPr lang="zh-CN" altLang="en-US"/>
              <a:t>唯一大家需要记住的，就是：通过</a:t>
            </a:r>
            <a:r>
              <a:rPr lang="en-US" altLang="zh-CN"/>
              <a:t>esc</a:t>
            </a:r>
            <a:r>
              <a:rPr lang="zh-CN" altLang="en-US"/>
              <a:t>，可以退回到命令模式中即可。</a:t>
            </a:r>
          </a:p>
          <a:p>
            <a:endParaRPr lang="zh-CN" altLang="en-US"/>
          </a:p>
          <a:p>
            <a:r>
              <a:rPr lang="zh-CN" altLang="en-US"/>
              <a:t>在命令模式内，输入</a:t>
            </a:r>
            <a:r>
              <a:rPr lang="en-US" altLang="zh-CN"/>
              <a:t>: </a:t>
            </a:r>
            <a:r>
              <a:rPr lang="zh-CN" altLang="en-US"/>
              <a:t>，即可进入底线命令模式，支持如下命令：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3390900"/>
            <a:ext cx="4610100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vi/vim</a:t>
            </a:r>
            <a:r>
              <a:rPr lang="zh-CN" altLang="en-US"/>
              <a:t>编辑器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vi\vim</a:t>
            </a:r>
            <a:r>
              <a:rPr lang="zh-CN" altLang="en-US" sz="1400"/>
              <a:t>编辑器，就是命令行模式下的文本编辑器，用来编辑文件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vim</a:t>
            </a:r>
            <a:r>
              <a:rPr lang="zh-CN" altLang="en-US" sz="1400"/>
              <a:t>是</a:t>
            </a:r>
            <a:r>
              <a:rPr lang="en-US" altLang="zh-CN" sz="1400"/>
              <a:t>vi</a:t>
            </a:r>
            <a:r>
              <a:rPr lang="zh-CN" altLang="en-US" sz="1400"/>
              <a:t>的升级版，一般用</a:t>
            </a:r>
            <a:r>
              <a:rPr lang="en-US" altLang="zh-CN" sz="1400"/>
              <a:t>vim</a:t>
            </a:r>
            <a:r>
              <a:rPr lang="zh-CN" altLang="en-US" sz="1400"/>
              <a:t>即可，包含全部</a:t>
            </a:r>
            <a:r>
              <a:rPr lang="en-US" altLang="zh-CN" sz="1400"/>
              <a:t>vi</a:t>
            </a:r>
            <a:r>
              <a:rPr lang="zh-CN" altLang="en-US" sz="1400"/>
              <a:t>功能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基础命令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运行模式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命令模式，默认的模式，可以通过键盘快捷键控制文件内容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输入模式，通过命令模式进入，可以输入内容进行编辑，按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esc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退回命令模式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底线命令模式，通过命令模式进入，可以对文件进行保存、关闭等操作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20" y="3338830"/>
            <a:ext cx="1133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1356995" y="2967990"/>
            <a:ext cx="94786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6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汉仪粗黑简" panose="02010600000101010101" charset="-122"/>
              </a:rPr>
              <a:t>补充：关于命令选项的说明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80,&quot;width&quot;:1104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81,&quot;width&quot;:67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0,&quot;width&quot;:767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6515</Words>
  <Application>Microsoft Office PowerPoint</Application>
  <PresentationFormat>宽屏</PresentationFormat>
  <Paragraphs>799</Paragraphs>
  <Slides>104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104</vt:i4>
      </vt:variant>
    </vt:vector>
  </HeadingPairs>
  <TitlesOfParts>
    <vt:vector size="134" baseType="lpstr">
      <vt:lpstr>Alibaba PuHuiTi B</vt:lpstr>
      <vt:lpstr>Alibaba PuHuiTi Bold</vt:lpstr>
      <vt:lpstr>Alibaba PuHuiTi M</vt:lpstr>
      <vt:lpstr>Alibaba PuHuiTi 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正文设计方案</vt:lpstr>
      <vt:lpstr>5_结束页设计方案</vt:lpstr>
      <vt:lpstr>45_学习目标</vt:lpstr>
      <vt:lpstr>47_学习目标</vt:lpstr>
      <vt:lpstr>48_学习目标</vt:lpstr>
      <vt:lpstr>49_学习目标</vt:lpstr>
      <vt:lpstr>50_学习目标</vt:lpstr>
      <vt:lpstr>51_学习目标</vt:lpstr>
      <vt:lpstr>52_学习目标</vt:lpstr>
      <vt:lpstr>53_学习目标</vt:lpstr>
      <vt:lpstr>54_学习目标</vt:lpstr>
      <vt:lpstr>4_正文设计方案</vt:lpstr>
      <vt:lpstr>55_学习目标</vt:lpstr>
      <vt:lpstr>Linux基础命令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昨夜 星辰</cp:lastModifiedBy>
  <cp:revision>2011</cp:revision>
  <dcterms:created xsi:type="dcterms:W3CDTF">2022-10-02T08:11:00Z</dcterms:created>
  <dcterms:modified xsi:type="dcterms:W3CDTF">2023-04-29T15:14:22Z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